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80" r:id="rId3"/>
    <p:sldId id="258" r:id="rId4"/>
    <p:sldId id="268" r:id="rId5"/>
    <p:sldId id="263" r:id="rId6"/>
    <p:sldId id="272" r:id="rId7"/>
    <p:sldId id="276" r:id="rId8"/>
    <p:sldId id="273" r:id="rId9"/>
    <p:sldId id="277" r:id="rId10"/>
    <p:sldId id="275" r:id="rId11"/>
    <p:sldId id="274" r:id="rId12"/>
    <p:sldId id="278" r:id="rId13"/>
    <p:sldId id="271" r:id="rId14"/>
    <p:sldId id="265" r:id="rId15"/>
    <p:sldId id="259" r:id="rId16"/>
    <p:sldId id="266" r:id="rId17"/>
    <p:sldId id="256" r:id="rId18"/>
    <p:sldId id="257" r:id="rId19"/>
    <p:sldId id="267" r:id="rId20"/>
    <p:sldId id="262" r:id="rId21"/>
    <p:sldId id="269" r:id="rId22"/>
    <p:sldId id="260" r:id="rId23"/>
    <p:sldId id="261" r:id="rId24"/>
    <p:sldId id="264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D0D8E8"/>
    <a:srgbClr val="D0EEF4"/>
    <a:srgbClr val="E9EDF4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 varScale="1">
        <p:scale>
          <a:sx n="94" d="100"/>
          <a:sy n="94" d="100"/>
        </p:scale>
        <p:origin x="-183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19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27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6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98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93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3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60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32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1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0BD3D-5389-42A0-B9AC-45FA0773401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33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logs.dailynews.com/click/files/2015/05/chip_spec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91" t="18951" r="51603" b="6016"/>
          <a:stretch/>
        </p:blipFill>
        <p:spPr bwMode="auto">
          <a:xfrm rot="16200000">
            <a:off x="-731943" y="1676160"/>
            <a:ext cx="6152242" cy="418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Oval 108"/>
          <p:cNvSpPr/>
          <p:nvPr/>
        </p:nvSpPr>
        <p:spPr>
          <a:xfrm>
            <a:off x="413856" y="1366641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35" name="Oval 134"/>
          <p:cNvSpPr/>
          <p:nvPr/>
        </p:nvSpPr>
        <p:spPr>
          <a:xfrm>
            <a:off x="4225528" y="1371537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42" name="Title 1"/>
          <p:cNvSpPr txBox="1">
            <a:spLocks/>
          </p:cNvSpPr>
          <p:nvPr/>
        </p:nvSpPr>
        <p:spPr>
          <a:xfrm>
            <a:off x="35496" y="-2738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PinMap 08/2016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Humus, VGA, HDMI, Salsa, Relay, </a:t>
            </a:r>
            <a:r>
              <a:rPr lang="en-US" sz="2200" dirty="0" err="1" smtClean="0">
                <a:solidFill>
                  <a:schemeClr val="bg1">
                    <a:lumMod val="50000"/>
                  </a:schemeClr>
                </a:solidFill>
              </a:rPr>
              <a:t>Tzatziki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0" y="4342792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4" name="Table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012489"/>
              </p:ext>
            </p:extLst>
          </p:nvPr>
        </p:nvGraphicFramePr>
        <p:xfrm>
          <a:off x="4572000" y="116632"/>
          <a:ext cx="2034259" cy="6434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/>
                <a:gridCol w="576064"/>
                <a:gridCol w="503033"/>
                <a:gridCol w="523114"/>
              </a:tblGrid>
              <a:tr h="403902"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Left </a:t>
                      </a:r>
                    </a:p>
                    <a:p>
                      <a:r>
                        <a:rPr lang="en-US" sz="700" dirty="0" smtClean="0"/>
                        <a:t>Func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0" dirty="0" smtClean="0"/>
                        <a:t>Left</a:t>
                      </a:r>
                    </a:p>
                    <a:p>
                      <a:r>
                        <a:rPr lang="en-US" sz="700" dirty="0" smtClean="0"/>
                        <a:t>Used by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Left</a:t>
                      </a:r>
                    </a:p>
                    <a:p>
                      <a:r>
                        <a:rPr lang="en-US" sz="700" dirty="0" smtClean="0"/>
                        <a:t>Func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0" dirty="0" smtClean="0"/>
                        <a:t>Left</a:t>
                      </a:r>
                    </a:p>
                    <a:p>
                      <a:r>
                        <a:rPr lang="en-US" sz="700" dirty="0" smtClean="0"/>
                        <a:t>Used by</a:t>
                      </a:r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CHR-IN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 with DCDC</a:t>
                      </a: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VCC5V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*VGA / HDMI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  <a:p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VCC33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*VGA / HDMI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TS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VCC18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VBAT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IC2-1</a:t>
                      </a:r>
                      <a:r>
                        <a:rPr lang="en-US" sz="700" b="1" baseline="0" dirty="0" smtClean="0">
                          <a:solidFill>
                            <a:schemeClr val="bg1"/>
                          </a:solidFill>
                        </a:rPr>
                        <a:t> SDA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I2C-1</a:t>
                      </a:r>
                      <a:br>
                        <a:rPr lang="en-US" sz="700" i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*SALSA</a:t>
                      </a: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PWRON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*SALSA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I2C-1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SCL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I2C-1</a:t>
                      </a:r>
                      <a:br>
                        <a:rPr lang="en-US" sz="700" i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*SALSA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X1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X2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Y1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Y2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 dirty="0" smtClean="0"/>
                        <a:t>*EEPROM</a:t>
                      </a:r>
                      <a:endParaRPr lang="en-US" sz="700" b="1" i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PWM0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D4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D6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D7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D14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D18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D19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CLK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HDMI</a:t>
                      </a:r>
                      <a:endParaRPr lang="en-US" sz="700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VSYNC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VGA / HDMI</a:t>
                      </a:r>
                      <a:endParaRPr lang="en-US" sz="700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HSYNC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DE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820560"/>
              </p:ext>
            </p:extLst>
          </p:nvPr>
        </p:nvGraphicFramePr>
        <p:xfrm>
          <a:off x="6732240" y="103804"/>
          <a:ext cx="2043283" cy="6493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513080"/>
                <a:gridCol w="503033"/>
                <a:gridCol w="523114"/>
              </a:tblGrid>
              <a:tr h="403902"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Right Func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Right </a:t>
                      </a:r>
                      <a:endParaRPr lang="en-US" sz="700" b="0" dirty="0" smtClean="0"/>
                    </a:p>
                    <a:p>
                      <a:r>
                        <a:rPr lang="en-US" sz="700" dirty="0" smtClean="0"/>
                        <a:t>Used by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Right </a:t>
                      </a:r>
                    </a:p>
                    <a:p>
                      <a:r>
                        <a:rPr lang="en-US" sz="700" dirty="0" smtClean="0"/>
                        <a:t>Func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Right </a:t>
                      </a:r>
                      <a:endParaRPr lang="en-US" sz="700" b="0" dirty="0" smtClean="0"/>
                    </a:p>
                    <a:p>
                      <a:r>
                        <a:rPr lang="en-US" sz="700" dirty="0" smtClean="0"/>
                        <a:t>Used by</a:t>
                      </a:r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*Power</a:t>
                      </a:r>
                    </a:p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UART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TX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HPL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Audio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UART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RX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HPCOM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Audio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FEL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HPR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Audio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VCC33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*Power</a:t>
                      </a:r>
                    </a:p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HUMUS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MICM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ADC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MICIN1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RELAY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RELAY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152400">
                <a:tc rowSpan="2"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P4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RELAY 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*SALSA</a:t>
                      </a: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P6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RELAY</a:t>
                      </a:r>
                    </a:p>
                    <a:p>
                      <a:pPr algn="ctr"/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P7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EINT1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HUMUS</a:t>
                      </a:r>
                      <a:endParaRPr lang="en-US" sz="7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EINT3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Card det: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I2C-2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SDA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I2C-2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SCL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SPI</a:t>
                      </a:r>
                      <a:br>
                        <a:rPr lang="en-US" sz="700" b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HUMUS</a:t>
                      </a:r>
                      <a:endParaRPr lang="en-US" sz="7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SPI</a:t>
                      </a:r>
                      <a:br>
                        <a:rPr lang="en-US" sz="700" b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CLK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HUMUS</a:t>
                      </a:r>
                      <a:endParaRPr lang="en-US" sz="7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SPI</a:t>
                      </a:r>
                      <a:br>
                        <a:rPr lang="en-US" sz="700" b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MOSI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HUMUS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SPI</a:t>
                      </a:r>
                      <a:br>
                        <a:rPr lang="en-US" sz="700" b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MISO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HUMUS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DATA0: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DATA1: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DATA2: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DATA3: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CMD: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CLK: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CSID6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CSID7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6" name="Oval 145"/>
          <p:cNvSpPr/>
          <p:nvPr/>
        </p:nvSpPr>
        <p:spPr>
          <a:xfrm>
            <a:off x="420342" y="1615088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48" name="Oval 147"/>
          <p:cNvSpPr/>
          <p:nvPr/>
        </p:nvSpPr>
        <p:spPr>
          <a:xfrm>
            <a:off x="395536" y="367658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</a:t>
            </a:r>
            <a:endParaRPr lang="en-US" sz="1200" dirty="0"/>
          </a:p>
        </p:txBody>
      </p:sp>
      <p:sp>
        <p:nvSpPr>
          <p:cNvPr id="149" name="Oval 148"/>
          <p:cNvSpPr/>
          <p:nvPr/>
        </p:nvSpPr>
        <p:spPr>
          <a:xfrm>
            <a:off x="395536" y="38926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0" name="Oval 149"/>
          <p:cNvSpPr/>
          <p:nvPr/>
        </p:nvSpPr>
        <p:spPr>
          <a:xfrm>
            <a:off x="395536" y="490072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1" name="Oval 150"/>
          <p:cNvSpPr/>
          <p:nvPr/>
        </p:nvSpPr>
        <p:spPr>
          <a:xfrm>
            <a:off x="700336" y="490072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2" name="Oval 151"/>
          <p:cNvSpPr/>
          <p:nvPr/>
        </p:nvSpPr>
        <p:spPr>
          <a:xfrm>
            <a:off x="395536" y="5188755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3" name="Oval 152"/>
          <p:cNvSpPr/>
          <p:nvPr/>
        </p:nvSpPr>
        <p:spPr>
          <a:xfrm>
            <a:off x="683568" y="5188755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4" name="Oval 153"/>
          <p:cNvSpPr/>
          <p:nvPr/>
        </p:nvSpPr>
        <p:spPr>
          <a:xfrm>
            <a:off x="395536" y="5404779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5" name="Oval 154"/>
          <p:cNvSpPr/>
          <p:nvPr/>
        </p:nvSpPr>
        <p:spPr>
          <a:xfrm>
            <a:off x="395536" y="418064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6" name="Oval 155"/>
          <p:cNvSpPr/>
          <p:nvPr/>
        </p:nvSpPr>
        <p:spPr>
          <a:xfrm>
            <a:off x="395536" y="439666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7" name="Oval 156"/>
          <p:cNvSpPr/>
          <p:nvPr/>
        </p:nvSpPr>
        <p:spPr>
          <a:xfrm>
            <a:off x="683568" y="439666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8" name="Oval 157"/>
          <p:cNvSpPr/>
          <p:nvPr/>
        </p:nvSpPr>
        <p:spPr>
          <a:xfrm>
            <a:off x="395536" y="461269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9" name="Oval 158"/>
          <p:cNvSpPr/>
          <p:nvPr/>
        </p:nvSpPr>
        <p:spPr>
          <a:xfrm>
            <a:off x="683568" y="46546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60" name="Oval 159"/>
          <p:cNvSpPr/>
          <p:nvPr/>
        </p:nvSpPr>
        <p:spPr>
          <a:xfrm>
            <a:off x="683568" y="367658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</a:t>
            </a:r>
            <a:endParaRPr lang="en-US" sz="1200" dirty="0"/>
          </a:p>
        </p:txBody>
      </p:sp>
      <p:sp>
        <p:nvSpPr>
          <p:cNvPr id="161" name="Oval 160"/>
          <p:cNvSpPr/>
          <p:nvPr/>
        </p:nvSpPr>
        <p:spPr>
          <a:xfrm>
            <a:off x="683568" y="38926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</a:t>
            </a:r>
            <a:endParaRPr lang="en-US" sz="1200" dirty="0"/>
          </a:p>
        </p:txBody>
      </p:sp>
      <p:sp>
        <p:nvSpPr>
          <p:cNvPr id="162" name="Oval 161"/>
          <p:cNvSpPr/>
          <p:nvPr/>
        </p:nvSpPr>
        <p:spPr>
          <a:xfrm>
            <a:off x="683568" y="418064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</a:t>
            </a:r>
            <a:endParaRPr lang="en-US" sz="1200" dirty="0"/>
          </a:p>
        </p:txBody>
      </p:sp>
      <p:sp>
        <p:nvSpPr>
          <p:cNvPr id="163" name="Oval 162"/>
          <p:cNvSpPr/>
          <p:nvPr/>
        </p:nvSpPr>
        <p:spPr>
          <a:xfrm>
            <a:off x="683568" y="1372331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64" name="Oval 163"/>
          <p:cNvSpPr/>
          <p:nvPr/>
        </p:nvSpPr>
        <p:spPr>
          <a:xfrm>
            <a:off x="419920" y="1876387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65" name="Oval 164"/>
          <p:cNvSpPr/>
          <p:nvPr/>
        </p:nvSpPr>
        <p:spPr>
          <a:xfrm>
            <a:off x="3995936" y="5692811"/>
            <a:ext cx="216024" cy="216024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66" name="Oval 165"/>
          <p:cNvSpPr/>
          <p:nvPr/>
        </p:nvSpPr>
        <p:spPr>
          <a:xfrm>
            <a:off x="4211960" y="5692811"/>
            <a:ext cx="216024" cy="216024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67" name="Oval 166"/>
          <p:cNvSpPr/>
          <p:nvPr/>
        </p:nvSpPr>
        <p:spPr>
          <a:xfrm>
            <a:off x="4211960" y="5465986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68" name="Oval 167"/>
          <p:cNvSpPr/>
          <p:nvPr/>
        </p:nvSpPr>
        <p:spPr>
          <a:xfrm>
            <a:off x="3995936" y="5476787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69" name="Oval 168"/>
          <p:cNvSpPr/>
          <p:nvPr/>
        </p:nvSpPr>
        <p:spPr>
          <a:xfrm>
            <a:off x="3995936" y="5188755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70" name="Oval 169"/>
          <p:cNvSpPr/>
          <p:nvPr/>
        </p:nvSpPr>
        <p:spPr>
          <a:xfrm>
            <a:off x="4211960" y="5188755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71" name="Oval 170"/>
          <p:cNvSpPr/>
          <p:nvPr/>
        </p:nvSpPr>
        <p:spPr>
          <a:xfrm>
            <a:off x="4211960" y="4180643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72" name="Oval 171"/>
          <p:cNvSpPr/>
          <p:nvPr/>
        </p:nvSpPr>
        <p:spPr>
          <a:xfrm>
            <a:off x="3995936" y="1372331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73" name="Oval 172"/>
          <p:cNvSpPr/>
          <p:nvPr/>
        </p:nvSpPr>
        <p:spPr>
          <a:xfrm>
            <a:off x="4211960" y="3892611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74" name="Oval 173"/>
          <p:cNvSpPr/>
          <p:nvPr/>
        </p:nvSpPr>
        <p:spPr>
          <a:xfrm>
            <a:off x="3995936" y="3892611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75" name="Oval 174"/>
          <p:cNvSpPr/>
          <p:nvPr/>
        </p:nvSpPr>
        <p:spPr>
          <a:xfrm>
            <a:off x="3995936" y="3649917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</a:t>
            </a:r>
            <a:endParaRPr lang="en-US" sz="1200" dirty="0"/>
          </a:p>
        </p:txBody>
      </p:sp>
      <p:sp>
        <p:nvSpPr>
          <p:cNvPr id="176" name="Oval 175"/>
          <p:cNvSpPr/>
          <p:nvPr/>
        </p:nvSpPr>
        <p:spPr>
          <a:xfrm>
            <a:off x="3995936" y="3388555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</a:t>
            </a:r>
            <a:endParaRPr lang="en-US" sz="1200" dirty="0"/>
          </a:p>
        </p:txBody>
      </p:sp>
      <p:sp>
        <p:nvSpPr>
          <p:cNvPr id="177" name="Oval 176"/>
          <p:cNvSpPr/>
          <p:nvPr/>
        </p:nvSpPr>
        <p:spPr>
          <a:xfrm>
            <a:off x="3995936" y="3138241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</a:t>
            </a:r>
            <a:endParaRPr lang="en-US" sz="1200" dirty="0"/>
          </a:p>
        </p:txBody>
      </p:sp>
      <p:sp>
        <p:nvSpPr>
          <p:cNvPr id="178" name="Oval 177"/>
          <p:cNvSpPr/>
          <p:nvPr/>
        </p:nvSpPr>
        <p:spPr>
          <a:xfrm>
            <a:off x="3995936" y="2884499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</a:t>
            </a:r>
            <a:endParaRPr lang="en-US" sz="1200" dirty="0"/>
          </a:p>
        </p:txBody>
      </p:sp>
      <p:sp>
        <p:nvSpPr>
          <p:cNvPr id="179" name="Oval 178"/>
          <p:cNvSpPr/>
          <p:nvPr/>
        </p:nvSpPr>
        <p:spPr>
          <a:xfrm>
            <a:off x="4211960" y="3388555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80" name="Oval 179"/>
          <p:cNvSpPr/>
          <p:nvPr/>
        </p:nvSpPr>
        <p:spPr>
          <a:xfrm>
            <a:off x="432112" y="2362155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81" name="Oval 180"/>
          <p:cNvSpPr/>
          <p:nvPr/>
        </p:nvSpPr>
        <p:spPr>
          <a:xfrm>
            <a:off x="426016" y="2619707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82" name="Oval 181"/>
          <p:cNvSpPr/>
          <p:nvPr/>
        </p:nvSpPr>
        <p:spPr>
          <a:xfrm>
            <a:off x="683568" y="2380443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83" name="Oval 182"/>
          <p:cNvSpPr/>
          <p:nvPr/>
        </p:nvSpPr>
        <p:spPr>
          <a:xfrm>
            <a:off x="683568" y="2637995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84" name="Oval 183"/>
          <p:cNvSpPr/>
          <p:nvPr/>
        </p:nvSpPr>
        <p:spPr>
          <a:xfrm>
            <a:off x="683568" y="1624803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88" name="Oval 187"/>
          <p:cNvSpPr/>
          <p:nvPr/>
        </p:nvSpPr>
        <p:spPr>
          <a:xfrm>
            <a:off x="683568" y="5404779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89" name="Oval 188"/>
          <p:cNvSpPr/>
          <p:nvPr/>
        </p:nvSpPr>
        <p:spPr>
          <a:xfrm>
            <a:off x="683568" y="56928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90" name="Oval 189"/>
          <p:cNvSpPr/>
          <p:nvPr/>
        </p:nvSpPr>
        <p:spPr>
          <a:xfrm>
            <a:off x="3995936" y="4900723"/>
            <a:ext cx="216024" cy="237626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1" name="Oval 190"/>
          <p:cNvSpPr/>
          <p:nvPr/>
        </p:nvSpPr>
        <p:spPr>
          <a:xfrm>
            <a:off x="4211960" y="4900723"/>
            <a:ext cx="216024" cy="237626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2" name="Oval 191"/>
          <p:cNvSpPr/>
          <p:nvPr/>
        </p:nvSpPr>
        <p:spPr>
          <a:xfrm>
            <a:off x="4211960" y="4663097"/>
            <a:ext cx="216024" cy="237626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3" name="Oval 192"/>
          <p:cNvSpPr/>
          <p:nvPr/>
        </p:nvSpPr>
        <p:spPr>
          <a:xfrm>
            <a:off x="3995936" y="4663097"/>
            <a:ext cx="216024" cy="237626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Oval 193"/>
          <p:cNvSpPr/>
          <p:nvPr/>
        </p:nvSpPr>
        <p:spPr>
          <a:xfrm>
            <a:off x="3995936" y="4180643"/>
            <a:ext cx="216024" cy="237626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5" name="Oval 194"/>
          <p:cNvSpPr/>
          <p:nvPr/>
        </p:nvSpPr>
        <p:spPr>
          <a:xfrm>
            <a:off x="3995936" y="2380443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96" name="Oval 195"/>
          <p:cNvSpPr/>
          <p:nvPr/>
        </p:nvSpPr>
        <p:spPr>
          <a:xfrm>
            <a:off x="395536" y="56928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97" name="Oval 196"/>
          <p:cNvSpPr/>
          <p:nvPr/>
        </p:nvSpPr>
        <p:spPr>
          <a:xfrm>
            <a:off x="4211960" y="1588355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98" name="Oval 197"/>
          <p:cNvSpPr/>
          <p:nvPr/>
        </p:nvSpPr>
        <p:spPr>
          <a:xfrm>
            <a:off x="4211960" y="1854785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99" name="Oval 198"/>
          <p:cNvSpPr/>
          <p:nvPr/>
        </p:nvSpPr>
        <p:spPr>
          <a:xfrm>
            <a:off x="4211960" y="2142817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200" name="Oval 199"/>
          <p:cNvSpPr/>
          <p:nvPr/>
        </p:nvSpPr>
        <p:spPr>
          <a:xfrm>
            <a:off x="395536" y="3388555"/>
            <a:ext cx="216024" cy="216024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1" name="Oval 200"/>
          <p:cNvSpPr/>
          <p:nvPr/>
        </p:nvSpPr>
        <p:spPr>
          <a:xfrm>
            <a:off x="395536" y="598084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202" name="Oval 201"/>
          <p:cNvSpPr/>
          <p:nvPr/>
        </p:nvSpPr>
        <p:spPr>
          <a:xfrm>
            <a:off x="683568" y="598084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203" name="Oval 202"/>
          <p:cNvSpPr/>
          <p:nvPr/>
        </p:nvSpPr>
        <p:spPr>
          <a:xfrm>
            <a:off x="683568" y="619686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205" name="Oval 204"/>
          <p:cNvSpPr/>
          <p:nvPr/>
        </p:nvSpPr>
        <p:spPr>
          <a:xfrm>
            <a:off x="395536" y="6196867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206" name="Oval 205"/>
          <p:cNvSpPr/>
          <p:nvPr/>
        </p:nvSpPr>
        <p:spPr>
          <a:xfrm>
            <a:off x="3995936" y="6196867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207" name="Oval 206"/>
          <p:cNvSpPr/>
          <p:nvPr/>
        </p:nvSpPr>
        <p:spPr>
          <a:xfrm>
            <a:off x="4211960" y="6196867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209" name="Oval 208"/>
          <p:cNvSpPr/>
          <p:nvPr/>
        </p:nvSpPr>
        <p:spPr>
          <a:xfrm>
            <a:off x="3995936" y="263691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0" name="Oval 209"/>
          <p:cNvSpPr/>
          <p:nvPr/>
        </p:nvSpPr>
        <p:spPr>
          <a:xfrm>
            <a:off x="4211960" y="263691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1" name="Oval 210"/>
          <p:cNvSpPr/>
          <p:nvPr/>
        </p:nvSpPr>
        <p:spPr>
          <a:xfrm>
            <a:off x="4211960" y="2889131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2" name="Oval 211"/>
          <p:cNvSpPr/>
          <p:nvPr/>
        </p:nvSpPr>
        <p:spPr>
          <a:xfrm>
            <a:off x="4211960" y="3137158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3" name="Oval 212"/>
          <p:cNvSpPr/>
          <p:nvPr/>
        </p:nvSpPr>
        <p:spPr>
          <a:xfrm>
            <a:off x="4211960" y="2401838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4" name="Oval 213"/>
          <p:cNvSpPr/>
          <p:nvPr/>
        </p:nvSpPr>
        <p:spPr>
          <a:xfrm>
            <a:off x="3995936" y="213285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5" name="Oval 214"/>
          <p:cNvSpPr/>
          <p:nvPr/>
        </p:nvSpPr>
        <p:spPr>
          <a:xfrm>
            <a:off x="3995936" y="1865779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6" name="Oval 215"/>
          <p:cNvSpPr/>
          <p:nvPr/>
        </p:nvSpPr>
        <p:spPr>
          <a:xfrm>
            <a:off x="3995936" y="1613560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7" name="Oval 216"/>
          <p:cNvSpPr/>
          <p:nvPr/>
        </p:nvSpPr>
        <p:spPr>
          <a:xfrm>
            <a:off x="4211960" y="3645024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8" name="Oval 217"/>
          <p:cNvSpPr/>
          <p:nvPr/>
        </p:nvSpPr>
        <p:spPr>
          <a:xfrm>
            <a:off x="4211960" y="443711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9" name="Oval 218"/>
          <p:cNvSpPr/>
          <p:nvPr/>
        </p:nvSpPr>
        <p:spPr>
          <a:xfrm>
            <a:off x="3995936" y="443711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0" name="Oval 219"/>
          <p:cNvSpPr/>
          <p:nvPr/>
        </p:nvSpPr>
        <p:spPr>
          <a:xfrm>
            <a:off x="3995936" y="5949280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1" name="Oval 220"/>
          <p:cNvSpPr/>
          <p:nvPr/>
        </p:nvSpPr>
        <p:spPr>
          <a:xfrm>
            <a:off x="4211960" y="5949280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2" name="Oval 221"/>
          <p:cNvSpPr/>
          <p:nvPr/>
        </p:nvSpPr>
        <p:spPr>
          <a:xfrm>
            <a:off x="683568" y="335699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3" name="Oval 222"/>
          <p:cNvSpPr/>
          <p:nvPr/>
        </p:nvSpPr>
        <p:spPr>
          <a:xfrm>
            <a:off x="683568" y="3084200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4" name="Oval 223"/>
          <p:cNvSpPr/>
          <p:nvPr/>
        </p:nvSpPr>
        <p:spPr>
          <a:xfrm>
            <a:off x="436048" y="3097408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5" name="Oval 224"/>
          <p:cNvSpPr/>
          <p:nvPr/>
        </p:nvSpPr>
        <p:spPr>
          <a:xfrm>
            <a:off x="683568" y="210745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6" name="Oval 225"/>
          <p:cNvSpPr/>
          <p:nvPr/>
        </p:nvSpPr>
        <p:spPr>
          <a:xfrm>
            <a:off x="420936" y="211253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7" name="Oval 226"/>
          <p:cNvSpPr/>
          <p:nvPr/>
        </p:nvSpPr>
        <p:spPr>
          <a:xfrm>
            <a:off x="683568" y="1860064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8" name="Oval 227"/>
          <p:cNvSpPr/>
          <p:nvPr/>
        </p:nvSpPr>
        <p:spPr>
          <a:xfrm>
            <a:off x="449256" y="285293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9" name="Oval 228"/>
          <p:cNvSpPr/>
          <p:nvPr/>
        </p:nvSpPr>
        <p:spPr>
          <a:xfrm>
            <a:off x="691952" y="285293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62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ONION DIP v1.0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PINOUT1/2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68640" y="44624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2016/03/16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NOT YET RECEIVED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9" t="13741" r="30204" b="10612"/>
          <a:stretch/>
        </p:blipFill>
        <p:spPr bwMode="auto">
          <a:xfrm>
            <a:off x="2267744" y="1196752"/>
            <a:ext cx="4338734" cy="518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987824" y="1700808"/>
            <a:ext cx="1800200" cy="15121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9512" y="1196752"/>
            <a:ext cx="1800200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Stand-alone tinker area for DIL ICs with power rails left &amp; right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31840" y="1268760"/>
            <a:ext cx="1584176" cy="2232248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987824" y="3645024"/>
            <a:ext cx="1656184" cy="1944216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51520" y="3645024"/>
            <a:ext cx="180020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Optional: Relay to switch e.g. 110/230V AC Power lines @ 10A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5517232"/>
            <a:ext cx="1440160" cy="1169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Screw terminal for Relay contacts: </a:t>
            </a:r>
          </a:p>
          <a:p>
            <a:r>
              <a:rPr lang="en-US" sz="1400" dirty="0" err="1" smtClean="0">
                <a:solidFill>
                  <a:schemeClr val="tx1"/>
                </a:solidFill>
              </a:rPr>
              <a:t>N_close</a:t>
            </a:r>
            <a:r>
              <a:rPr lang="en-US" sz="1400" dirty="0" smtClean="0">
                <a:solidFill>
                  <a:schemeClr val="tx1"/>
                </a:solidFill>
              </a:rPr>
              <a:t>, In, </a:t>
            </a:r>
            <a:r>
              <a:rPr lang="en-US" sz="1400" smtClean="0">
                <a:solidFill>
                  <a:schemeClr val="tx1"/>
                </a:solidFill>
              </a:rPr>
              <a:t>N_open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flipV="1">
            <a:off x="2987824" y="5661248"/>
            <a:ext cx="1584176" cy="54964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 flipV="1">
            <a:off x="5652120" y="2060848"/>
            <a:ext cx="288032" cy="165618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092280" y="836898"/>
            <a:ext cx="180020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Standard USB-UART Connector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20272" y="6453336"/>
            <a:ext cx="9001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2x I2C-2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flipH="1">
            <a:off x="4860032" y="5805264"/>
            <a:ext cx="504056" cy="57930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4860032" y="5301208"/>
            <a:ext cx="504056" cy="50405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860032" y="4797152"/>
            <a:ext cx="504056" cy="50405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012956" y="5049180"/>
            <a:ext cx="9001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2x SPI-2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 flipH="1">
            <a:off x="4860032" y="3717032"/>
            <a:ext cx="792088" cy="108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020272" y="4148499"/>
            <a:ext cx="1512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GPIO P0-P5, each pin twice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 flipH="1">
            <a:off x="4820669" y="3052756"/>
            <a:ext cx="785003" cy="66427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236296" y="3194315"/>
            <a:ext cx="1464592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3x LED, P0 &amp;P3 active low, 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On Relay  closed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79512" y="2331457"/>
            <a:ext cx="1800200" cy="1169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Optional: DC-DC regulator to power the CHIP from 7-28V DC, covering tinker area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80610" y="2015552"/>
            <a:ext cx="180020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Optional: MOSFET on P0 (active high) to drive the relay </a:t>
            </a:r>
          </a:p>
        </p:txBody>
      </p:sp>
      <p:sp>
        <p:nvSpPr>
          <p:cNvPr id="54" name="Rectangle 53"/>
          <p:cNvSpPr/>
          <p:nvPr/>
        </p:nvSpPr>
        <p:spPr>
          <a:xfrm flipH="1">
            <a:off x="4788024" y="1360118"/>
            <a:ext cx="1080120" cy="6554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355976" y="241484"/>
            <a:ext cx="144016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Screw terminal for power in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411760" y="620688"/>
            <a:ext cx="114482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Battery pins</a:t>
            </a:r>
          </a:p>
        </p:txBody>
      </p:sp>
      <p:sp>
        <p:nvSpPr>
          <p:cNvPr id="62" name="Down Arrow 61"/>
          <p:cNvSpPr/>
          <p:nvPr/>
        </p:nvSpPr>
        <p:spPr>
          <a:xfrm rot="20965811">
            <a:off x="3568856" y="1014238"/>
            <a:ext cx="288032" cy="3650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/>
          <p:cNvSpPr/>
          <p:nvPr/>
        </p:nvSpPr>
        <p:spPr>
          <a:xfrm rot="20965811">
            <a:off x="5104474" y="833986"/>
            <a:ext cx="288032" cy="44773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/>
          <p:cNvSpPr/>
          <p:nvPr/>
        </p:nvSpPr>
        <p:spPr>
          <a:xfrm rot="6115992">
            <a:off x="5993462" y="5545967"/>
            <a:ext cx="288032" cy="144484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own Arrow 64"/>
          <p:cNvSpPr/>
          <p:nvPr/>
        </p:nvSpPr>
        <p:spPr>
          <a:xfrm rot="4704857">
            <a:off x="6031990" y="4710432"/>
            <a:ext cx="288032" cy="144484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wn Arrow 65"/>
          <p:cNvSpPr/>
          <p:nvPr/>
        </p:nvSpPr>
        <p:spPr>
          <a:xfrm rot="5834862">
            <a:off x="6030182" y="4430523"/>
            <a:ext cx="288032" cy="144484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Down Arrow 67"/>
          <p:cNvSpPr/>
          <p:nvPr/>
        </p:nvSpPr>
        <p:spPr>
          <a:xfrm rot="5834862">
            <a:off x="6180126" y="3715399"/>
            <a:ext cx="288032" cy="131823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/>
          <p:cNvSpPr/>
          <p:nvPr/>
        </p:nvSpPr>
        <p:spPr>
          <a:xfrm rot="15654709">
            <a:off x="2104384" y="5478566"/>
            <a:ext cx="288032" cy="127208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/>
          <p:cNvSpPr/>
          <p:nvPr/>
        </p:nvSpPr>
        <p:spPr>
          <a:xfrm rot="17609871">
            <a:off x="2372788" y="4034828"/>
            <a:ext cx="288032" cy="81739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Down Arrow 70"/>
          <p:cNvSpPr/>
          <p:nvPr/>
        </p:nvSpPr>
        <p:spPr>
          <a:xfrm rot="17068125">
            <a:off x="2389063" y="2653236"/>
            <a:ext cx="288032" cy="116242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Down Arrow 71"/>
          <p:cNvSpPr/>
          <p:nvPr/>
        </p:nvSpPr>
        <p:spPr>
          <a:xfrm rot="16478161">
            <a:off x="2387345" y="1605032"/>
            <a:ext cx="288032" cy="81185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own Arrow 72"/>
          <p:cNvSpPr/>
          <p:nvPr/>
        </p:nvSpPr>
        <p:spPr>
          <a:xfrm rot="4848038">
            <a:off x="6018819" y="1733891"/>
            <a:ext cx="288032" cy="151423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own Arrow 73"/>
          <p:cNvSpPr/>
          <p:nvPr/>
        </p:nvSpPr>
        <p:spPr>
          <a:xfrm rot="3741917">
            <a:off x="6390890" y="1219223"/>
            <a:ext cx="288032" cy="109855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Down Arrow 74"/>
          <p:cNvSpPr/>
          <p:nvPr/>
        </p:nvSpPr>
        <p:spPr>
          <a:xfrm rot="6050907">
            <a:off x="6250962" y="2740942"/>
            <a:ext cx="288032" cy="151142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ONION DIP v1.0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PINOUT2/2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188640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2016/03/16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NOT YET RECEIVED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9" t="14014" r="30510" b="10340"/>
          <a:stretch/>
        </p:blipFill>
        <p:spPr bwMode="auto">
          <a:xfrm>
            <a:off x="251520" y="2634256"/>
            <a:ext cx="2808312" cy="338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2264923"/>
            <a:ext cx="298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GND Rails highlighted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2" t="13741" r="30357" b="10748"/>
          <a:stretch/>
        </p:blipFill>
        <p:spPr bwMode="auto">
          <a:xfrm>
            <a:off x="3203848" y="2604413"/>
            <a:ext cx="2799044" cy="341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559488" y="2257746"/>
            <a:ext cx="298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CHIP 3.3V Rails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3" t="14014" r="30357" b="10748"/>
          <a:stretch/>
        </p:blipFill>
        <p:spPr bwMode="auto">
          <a:xfrm>
            <a:off x="6184944" y="2634255"/>
            <a:ext cx="2783682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572272" y="2274215"/>
            <a:ext cx="298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5V Rails highlighted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93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10" t="13621" r="29669" b="6360"/>
          <a:stretch/>
        </p:blipFill>
        <p:spPr bwMode="auto">
          <a:xfrm>
            <a:off x="614571" y="843242"/>
            <a:ext cx="4245429" cy="5243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1334651" y="202253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5" name="Oval 4"/>
          <p:cNvSpPr/>
          <p:nvPr/>
        </p:nvSpPr>
        <p:spPr>
          <a:xfrm>
            <a:off x="1334651" y="227453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6" name="Oval 5"/>
          <p:cNvSpPr/>
          <p:nvPr/>
        </p:nvSpPr>
        <p:spPr>
          <a:xfrm>
            <a:off x="1337583" y="252653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7" name="Oval 6"/>
          <p:cNvSpPr/>
          <p:nvPr/>
        </p:nvSpPr>
        <p:spPr>
          <a:xfrm>
            <a:off x="1334651" y="277853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8" name="Oval 7"/>
          <p:cNvSpPr/>
          <p:nvPr/>
        </p:nvSpPr>
        <p:spPr>
          <a:xfrm>
            <a:off x="1337583" y="177053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9" name="Oval 8"/>
          <p:cNvSpPr/>
          <p:nvPr/>
        </p:nvSpPr>
        <p:spPr>
          <a:xfrm>
            <a:off x="1338367" y="151853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0" name="Oval 9"/>
          <p:cNvSpPr/>
          <p:nvPr/>
        </p:nvSpPr>
        <p:spPr>
          <a:xfrm>
            <a:off x="1604763" y="2022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1604763" y="2274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12" name="Oval 11"/>
          <p:cNvSpPr/>
          <p:nvPr/>
        </p:nvSpPr>
        <p:spPr>
          <a:xfrm>
            <a:off x="1604763" y="2526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13" name="Oval 12"/>
          <p:cNvSpPr/>
          <p:nvPr/>
        </p:nvSpPr>
        <p:spPr>
          <a:xfrm>
            <a:off x="1604763" y="277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14" name="Oval 13"/>
          <p:cNvSpPr/>
          <p:nvPr/>
        </p:nvSpPr>
        <p:spPr>
          <a:xfrm>
            <a:off x="1604763" y="1770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5" name="Oval 14"/>
          <p:cNvSpPr/>
          <p:nvPr/>
        </p:nvSpPr>
        <p:spPr>
          <a:xfrm>
            <a:off x="1604763" y="151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6" name="Oval 15"/>
          <p:cNvSpPr/>
          <p:nvPr/>
        </p:nvSpPr>
        <p:spPr>
          <a:xfrm>
            <a:off x="1874763" y="2022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17" name="Oval 16"/>
          <p:cNvSpPr/>
          <p:nvPr/>
        </p:nvSpPr>
        <p:spPr>
          <a:xfrm>
            <a:off x="1874763" y="2274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18" name="Oval 17"/>
          <p:cNvSpPr/>
          <p:nvPr/>
        </p:nvSpPr>
        <p:spPr>
          <a:xfrm>
            <a:off x="1874763" y="2526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19" name="Oval 18"/>
          <p:cNvSpPr/>
          <p:nvPr/>
        </p:nvSpPr>
        <p:spPr>
          <a:xfrm>
            <a:off x="1874763" y="277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20" name="Oval 19"/>
          <p:cNvSpPr/>
          <p:nvPr/>
        </p:nvSpPr>
        <p:spPr>
          <a:xfrm>
            <a:off x="1874763" y="1770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1" name="Oval 20"/>
          <p:cNvSpPr/>
          <p:nvPr/>
        </p:nvSpPr>
        <p:spPr>
          <a:xfrm>
            <a:off x="1874763" y="151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2" name="Oval 21"/>
          <p:cNvSpPr/>
          <p:nvPr/>
        </p:nvSpPr>
        <p:spPr>
          <a:xfrm>
            <a:off x="2125077" y="2022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3" name="Oval 22"/>
          <p:cNvSpPr/>
          <p:nvPr/>
        </p:nvSpPr>
        <p:spPr>
          <a:xfrm>
            <a:off x="2125077" y="2274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24" name="Oval 23"/>
          <p:cNvSpPr/>
          <p:nvPr/>
        </p:nvSpPr>
        <p:spPr>
          <a:xfrm>
            <a:off x="2125077" y="2526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</a:p>
        </p:txBody>
      </p:sp>
      <p:sp>
        <p:nvSpPr>
          <p:cNvPr id="25" name="Oval 24"/>
          <p:cNvSpPr/>
          <p:nvPr/>
        </p:nvSpPr>
        <p:spPr>
          <a:xfrm>
            <a:off x="2125077" y="277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26" name="Oval 25"/>
          <p:cNvSpPr/>
          <p:nvPr/>
        </p:nvSpPr>
        <p:spPr>
          <a:xfrm>
            <a:off x="2125077" y="1770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7" name="Oval 26"/>
          <p:cNvSpPr/>
          <p:nvPr/>
        </p:nvSpPr>
        <p:spPr>
          <a:xfrm>
            <a:off x="2125077" y="151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8" name="Oval 27"/>
          <p:cNvSpPr/>
          <p:nvPr/>
        </p:nvSpPr>
        <p:spPr>
          <a:xfrm>
            <a:off x="2378763" y="2022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29" name="Oval 28"/>
          <p:cNvSpPr/>
          <p:nvPr/>
        </p:nvSpPr>
        <p:spPr>
          <a:xfrm>
            <a:off x="2378763" y="2274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9</a:t>
            </a:r>
          </a:p>
        </p:txBody>
      </p:sp>
      <p:sp>
        <p:nvSpPr>
          <p:cNvPr id="30" name="Oval 29"/>
          <p:cNvSpPr/>
          <p:nvPr/>
        </p:nvSpPr>
        <p:spPr>
          <a:xfrm>
            <a:off x="2378763" y="2526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31" name="Oval 30"/>
          <p:cNvSpPr/>
          <p:nvPr/>
        </p:nvSpPr>
        <p:spPr>
          <a:xfrm>
            <a:off x="2378763" y="277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32" name="Oval 31"/>
          <p:cNvSpPr/>
          <p:nvPr/>
        </p:nvSpPr>
        <p:spPr>
          <a:xfrm>
            <a:off x="2378763" y="1770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33" name="Oval 32"/>
          <p:cNvSpPr/>
          <p:nvPr/>
        </p:nvSpPr>
        <p:spPr>
          <a:xfrm>
            <a:off x="2378763" y="151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34" name="Oval 33"/>
          <p:cNvSpPr/>
          <p:nvPr/>
        </p:nvSpPr>
        <p:spPr>
          <a:xfrm>
            <a:off x="2630763" y="203339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35" name="Oval 34"/>
          <p:cNvSpPr/>
          <p:nvPr/>
        </p:nvSpPr>
        <p:spPr>
          <a:xfrm>
            <a:off x="2630763" y="228539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36" name="Oval 35"/>
          <p:cNvSpPr/>
          <p:nvPr/>
        </p:nvSpPr>
        <p:spPr>
          <a:xfrm>
            <a:off x="2630763" y="253739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7" name="Oval 36"/>
          <p:cNvSpPr/>
          <p:nvPr/>
        </p:nvSpPr>
        <p:spPr>
          <a:xfrm>
            <a:off x="2630763" y="278939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38" name="Oval 37"/>
          <p:cNvSpPr/>
          <p:nvPr/>
        </p:nvSpPr>
        <p:spPr>
          <a:xfrm>
            <a:off x="2630763" y="178139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39" name="Oval 38"/>
          <p:cNvSpPr/>
          <p:nvPr/>
        </p:nvSpPr>
        <p:spPr>
          <a:xfrm>
            <a:off x="2630763" y="152939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40" name="Oval 39"/>
          <p:cNvSpPr/>
          <p:nvPr/>
        </p:nvSpPr>
        <p:spPr>
          <a:xfrm>
            <a:off x="2875627" y="203339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41" name="Oval 40"/>
          <p:cNvSpPr/>
          <p:nvPr/>
        </p:nvSpPr>
        <p:spPr>
          <a:xfrm>
            <a:off x="2875627" y="228539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42" name="Oval 41"/>
          <p:cNvSpPr/>
          <p:nvPr/>
        </p:nvSpPr>
        <p:spPr>
          <a:xfrm>
            <a:off x="2875627" y="253739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43" name="Oval 42"/>
          <p:cNvSpPr/>
          <p:nvPr/>
        </p:nvSpPr>
        <p:spPr>
          <a:xfrm>
            <a:off x="2875627" y="278939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44" name="Oval 43"/>
          <p:cNvSpPr/>
          <p:nvPr/>
        </p:nvSpPr>
        <p:spPr>
          <a:xfrm>
            <a:off x="2875627" y="178139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45" name="Oval 44"/>
          <p:cNvSpPr/>
          <p:nvPr/>
        </p:nvSpPr>
        <p:spPr>
          <a:xfrm>
            <a:off x="2875627" y="152939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46" name="Oval 45"/>
          <p:cNvSpPr/>
          <p:nvPr/>
        </p:nvSpPr>
        <p:spPr>
          <a:xfrm>
            <a:off x="2918827" y="397567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47" name="Oval 46"/>
          <p:cNvSpPr/>
          <p:nvPr/>
        </p:nvSpPr>
        <p:spPr>
          <a:xfrm>
            <a:off x="2918827" y="422767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48" name="Oval 47"/>
          <p:cNvSpPr/>
          <p:nvPr/>
        </p:nvSpPr>
        <p:spPr>
          <a:xfrm>
            <a:off x="2921759" y="447967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49" name="Oval 48"/>
          <p:cNvSpPr/>
          <p:nvPr/>
        </p:nvSpPr>
        <p:spPr>
          <a:xfrm>
            <a:off x="2918827" y="473167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50" name="Oval 49"/>
          <p:cNvSpPr/>
          <p:nvPr/>
        </p:nvSpPr>
        <p:spPr>
          <a:xfrm>
            <a:off x="2921759" y="372367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51" name="Oval 50"/>
          <p:cNvSpPr/>
          <p:nvPr/>
        </p:nvSpPr>
        <p:spPr>
          <a:xfrm>
            <a:off x="2922543" y="347167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52" name="Oval 51"/>
          <p:cNvSpPr/>
          <p:nvPr/>
        </p:nvSpPr>
        <p:spPr>
          <a:xfrm>
            <a:off x="3188939" y="3975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53" name="Oval 52"/>
          <p:cNvSpPr/>
          <p:nvPr/>
        </p:nvSpPr>
        <p:spPr>
          <a:xfrm>
            <a:off x="3188939" y="4227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54" name="Oval 53"/>
          <p:cNvSpPr/>
          <p:nvPr/>
        </p:nvSpPr>
        <p:spPr>
          <a:xfrm>
            <a:off x="3188939" y="4479674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</a:t>
            </a:r>
          </a:p>
        </p:txBody>
      </p:sp>
      <p:sp>
        <p:nvSpPr>
          <p:cNvPr id="55" name="Oval 54"/>
          <p:cNvSpPr/>
          <p:nvPr/>
        </p:nvSpPr>
        <p:spPr>
          <a:xfrm>
            <a:off x="3188939" y="4731674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</a:t>
            </a:r>
          </a:p>
        </p:txBody>
      </p:sp>
      <p:sp>
        <p:nvSpPr>
          <p:cNvPr id="56" name="Oval 55"/>
          <p:cNvSpPr/>
          <p:nvPr/>
        </p:nvSpPr>
        <p:spPr>
          <a:xfrm>
            <a:off x="3188939" y="3723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57" name="Oval 56"/>
          <p:cNvSpPr/>
          <p:nvPr/>
        </p:nvSpPr>
        <p:spPr>
          <a:xfrm>
            <a:off x="3188939" y="3471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8" name="Oval 57"/>
          <p:cNvSpPr/>
          <p:nvPr/>
        </p:nvSpPr>
        <p:spPr>
          <a:xfrm>
            <a:off x="3458939" y="3975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59" name="Oval 58"/>
          <p:cNvSpPr/>
          <p:nvPr/>
        </p:nvSpPr>
        <p:spPr>
          <a:xfrm>
            <a:off x="3458939" y="4227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0" name="Oval 59"/>
          <p:cNvSpPr/>
          <p:nvPr/>
        </p:nvSpPr>
        <p:spPr>
          <a:xfrm>
            <a:off x="3458939" y="4479674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</a:t>
            </a:r>
          </a:p>
        </p:txBody>
      </p:sp>
      <p:sp>
        <p:nvSpPr>
          <p:cNvPr id="61" name="Oval 60"/>
          <p:cNvSpPr/>
          <p:nvPr/>
        </p:nvSpPr>
        <p:spPr>
          <a:xfrm>
            <a:off x="3458939" y="4731674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</a:t>
            </a:r>
          </a:p>
        </p:txBody>
      </p:sp>
      <p:sp>
        <p:nvSpPr>
          <p:cNvPr id="62" name="Oval 61"/>
          <p:cNvSpPr/>
          <p:nvPr/>
        </p:nvSpPr>
        <p:spPr>
          <a:xfrm>
            <a:off x="3458939" y="3723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Oval 62"/>
          <p:cNvSpPr/>
          <p:nvPr/>
        </p:nvSpPr>
        <p:spPr>
          <a:xfrm>
            <a:off x="3458939" y="3471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3709253" y="3975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Oval 64"/>
          <p:cNvSpPr/>
          <p:nvPr/>
        </p:nvSpPr>
        <p:spPr>
          <a:xfrm>
            <a:off x="3709253" y="4227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6" name="Oval 65"/>
          <p:cNvSpPr/>
          <p:nvPr/>
        </p:nvSpPr>
        <p:spPr>
          <a:xfrm>
            <a:off x="3709253" y="4479674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</a:t>
            </a:r>
          </a:p>
        </p:txBody>
      </p:sp>
      <p:sp>
        <p:nvSpPr>
          <p:cNvPr id="67" name="Oval 66"/>
          <p:cNvSpPr/>
          <p:nvPr/>
        </p:nvSpPr>
        <p:spPr>
          <a:xfrm>
            <a:off x="3707904" y="4731674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68" name="Oval 67"/>
          <p:cNvSpPr/>
          <p:nvPr/>
        </p:nvSpPr>
        <p:spPr>
          <a:xfrm>
            <a:off x="3709253" y="3723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69" name="Oval 68"/>
          <p:cNvSpPr/>
          <p:nvPr/>
        </p:nvSpPr>
        <p:spPr>
          <a:xfrm>
            <a:off x="3709253" y="3471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70" name="Oval 69"/>
          <p:cNvSpPr/>
          <p:nvPr/>
        </p:nvSpPr>
        <p:spPr>
          <a:xfrm>
            <a:off x="3962939" y="3975674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71" name="Oval 70"/>
          <p:cNvSpPr/>
          <p:nvPr/>
        </p:nvSpPr>
        <p:spPr>
          <a:xfrm>
            <a:off x="3962939" y="4227674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72" name="Oval 71"/>
          <p:cNvSpPr/>
          <p:nvPr/>
        </p:nvSpPr>
        <p:spPr>
          <a:xfrm>
            <a:off x="3962939" y="4479674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</a:t>
            </a:r>
          </a:p>
        </p:txBody>
      </p:sp>
      <p:sp>
        <p:nvSpPr>
          <p:cNvPr id="73" name="Oval 72"/>
          <p:cNvSpPr/>
          <p:nvPr/>
        </p:nvSpPr>
        <p:spPr>
          <a:xfrm>
            <a:off x="3962939" y="4731674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</a:t>
            </a:r>
            <a:endParaRPr lang="en-US" sz="1200" dirty="0"/>
          </a:p>
        </p:txBody>
      </p:sp>
      <p:sp>
        <p:nvSpPr>
          <p:cNvPr id="74" name="Oval 73"/>
          <p:cNvSpPr/>
          <p:nvPr/>
        </p:nvSpPr>
        <p:spPr>
          <a:xfrm>
            <a:off x="3962939" y="3723674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75" name="Oval 74"/>
          <p:cNvSpPr/>
          <p:nvPr/>
        </p:nvSpPr>
        <p:spPr>
          <a:xfrm>
            <a:off x="3962939" y="3471674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76" name="Oval 75"/>
          <p:cNvSpPr/>
          <p:nvPr/>
        </p:nvSpPr>
        <p:spPr>
          <a:xfrm>
            <a:off x="2918827" y="5019706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77" name="Oval 76"/>
          <p:cNvSpPr/>
          <p:nvPr/>
        </p:nvSpPr>
        <p:spPr>
          <a:xfrm>
            <a:off x="2918827" y="5271706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78" name="Oval 77"/>
          <p:cNvSpPr/>
          <p:nvPr/>
        </p:nvSpPr>
        <p:spPr>
          <a:xfrm>
            <a:off x="2921759" y="5523706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79" name="Oval 78"/>
          <p:cNvSpPr/>
          <p:nvPr/>
        </p:nvSpPr>
        <p:spPr>
          <a:xfrm>
            <a:off x="2918827" y="5775706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80" name="Oval 79"/>
          <p:cNvSpPr/>
          <p:nvPr/>
        </p:nvSpPr>
        <p:spPr>
          <a:xfrm>
            <a:off x="3188939" y="5019706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</a:t>
            </a:r>
          </a:p>
        </p:txBody>
      </p:sp>
      <p:sp>
        <p:nvSpPr>
          <p:cNvPr id="81" name="Oval 80"/>
          <p:cNvSpPr/>
          <p:nvPr/>
        </p:nvSpPr>
        <p:spPr>
          <a:xfrm>
            <a:off x="3188939" y="5271706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82" name="Oval 81"/>
          <p:cNvSpPr/>
          <p:nvPr/>
        </p:nvSpPr>
        <p:spPr>
          <a:xfrm>
            <a:off x="3188939" y="5523706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</a:t>
            </a:r>
            <a:endParaRPr lang="en-US" sz="1200" dirty="0"/>
          </a:p>
        </p:txBody>
      </p:sp>
      <p:sp>
        <p:nvSpPr>
          <p:cNvPr id="83" name="Oval 82"/>
          <p:cNvSpPr/>
          <p:nvPr/>
        </p:nvSpPr>
        <p:spPr>
          <a:xfrm>
            <a:off x="3188939" y="5775706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</a:t>
            </a:r>
            <a:endParaRPr lang="en-US" sz="1200" dirty="0"/>
          </a:p>
        </p:txBody>
      </p:sp>
      <p:sp>
        <p:nvSpPr>
          <p:cNvPr id="84" name="Oval 83"/>
          <p:cNvSpPr/>
          <p:nvPr/>
        </p:nvSpPr>
        <p:spPr>
          <a:xfrm>
            <a:off x="3458939" y="5019706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</a:t>
            </a:r>
          </a:p>
        </p:txBody>
      </p:sp>
      <p:sp>
        <p:nvSpPr>
          <p:cNvPr id="85" name="Oval 84"/>
          <p:cNvSpPr/>
          <p:nvPr/>
        </p:nvSpPr>
        <p:spPr>
          <a:xfrm>
            <a:off x="3458939" y="5271706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</a:t>
            </a:r>
            <a:endParaRPr lang="en-US" sz="1200" dirty="0"/>
          </a:p>
        </p:txBody>
      </p:sp>
      <p:sp>
        <p:nvSpPr>
          <p:cNvPr id="86" name="Oval 85"/>
          <p:cNvSpPr/>
          <p:nvPr/>
        </p:nvSpPr>
        <p:spPr>
          <a:xfrm>
            <a:off x="3458939" y="5523706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</a:t>
            </a:r>
          </a:p>
        </p:txBody>
      </p:sp>
      <p:sp>
        <p:nvSpPr>
          <p:cNvPr id="87" name="Oval 86"/>
          <p:cNvSpPr/>
          <p:nvPr/>
        </p:nvSpPr>
        <p:spPr>
          <a:xfrm>
            <a:off x="3458939" y="5775706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88" name="Oval 87"/>
          <p:cNvSpPr/>
          <p:nvPr/>
        </p:nvSpPr>
        <p:spPr>
          <a:xfrm>
            <a:off x="3709253" y="5019706"/>
            <a:ext cx="216024" cy="216024"/>
          </a:xfrm>
          <a:prstGeom prst="ellipse">
            <a:avLst/>
          </a:prstGeom>
          <a:solidFill>
            <a:srgbClr val="00B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89" name="Oval 88"/>
          <p:cNvSpPr/>
          <p:nvPr/>
        </p:nvSpPr>
        <p:spPr>
          <a:xfrm>
            <a:off x="3709253" y="5271706"/>
            <a:ext cx="216024" cy="216024"/>
          </a:xfrm>
          <a:prstGeom prst="ellipse">
            <a:avLst/>
          </a:prstGeom>
          <a:solidFill>
            <a:srgbClr val="00B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90" name="Oval 89"/>
          <p:cNvSpPr/>
          <p:nvPr/>
        </p:nvSpPr>
        <p:spPr>
          <a:xfrm>
            <a:off x="3709253" y="5523706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1" name="Oval 90"/>
          <p:cNvSpPr/>
          <p:nvPr/>
        </p:nvSpPr>
        <p:spPr>
          <a:xfrm>
            <a:off x="3709253" y="5775706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2" name="Oval 91"/>
          <p:cNvSpPr/>
          <p:nvPr/>
        </p:nvSpPr>
        <p:spPr>
          <a:xfrm>
            <a:off x="3962939" y="501970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93" name="Oval 92"/>
          <p:cNvSpPr/>
          <p:nvPr/>
        </p:nvSpPr>
        <p:spPr>
          <a:xfrm>
            <a:off x="3962939" y="527170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94" name="Oval 93"/>
          <p:cNvSpPr/>
          <p:nvPr/>
        </p:nvSpPr>
        <p:spPr>
          <a:xfrm>
            <a:off x="3962939" y="552370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95" name="Oval 94"/>
          <p:cNvSpPr/>
          <p:nvPr/>
        </p:nvSpPr>
        <p:spPr>
          <a:xfrm>
            <a:off x="3962939" y="577570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96" name="Oval 95"/>
          <p:cNvSpPr/>
          <p:nvPr/>
        </p:nvSpPr>
        <p:spPr>
          <a:xfrm>
            <a:off x="1441762" y="3049802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088075"/>
              </p:ext>
            </p:extLst>
          </p:nvPr>
        </p:nvGraphicFramePr>
        <p:xfrm>
          <a:off x="6804248" y="202357"/>
          <a:ext cx="2088232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058"/>
                <a:gridCol w="156617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/>
                        <a:t>P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/>
                        <a:t>Desc.</a:t>
                      </a:r>
                      <a:endParaRPr lang="en-US" u="sng" dirty="0"/>
                    </a:p>
                  </a:txBody>
                  <a:tcPr/>
                </a:tc>
              </a:tr>
              <a:tr h="14927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SDA2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14355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SCL2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13783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I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Vin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13783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Vout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13783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Charge Voltage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13783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5V from CHIP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13211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3.3V from CHIP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12639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G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  <a:tr h="12067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Tinker con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SPI MOSI (CSIHSYNC)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I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SPI MISO (CSIVSYNC)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SPI CLK (CSICK)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SPI CS0 (CSIPCK)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D pins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P pins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T/R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UART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98" name="Oval 97"/>
          <p:cNvSpPr/>
          <p:nvPr/>
        </p:nvSpPr>
        <p:spPr>
          <a:xfrm>
            <a:off x="1416272" y="357968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99" name="Oval 98"/>
          <p:cNvSpPr/>
          <p:nvPr/>
        </p:nvSpPr>
        <p:spPr>
          <a:xfrm>
            <a:off x="3942000" y="2420832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00" name="Oval 99"/>
          <p:cNvSpPr/>
          <p:nvPr/>
        </p:nvSpPr>
        <p:spPr>
          <a:xfrm>
            <a:off x="3942000" y="2672832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1" name="Oval 100"/>
          <p:cNvSpPr/>
          <p:nvPr/>
        </p:nvSpPr>
        <p:spPr>
          <a:xfrm>
            <a:off x="3942000" y="2924832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2" name="Oval 101"/>
          <p:cNvSpPr/>
          <p:nvPr/>
        </p:nvSpPr>
        <p:spPr>
          <a:xfrm>
            <a:off x="3942000" y="3176832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</a:t>
            </a:r>
          </a:p>
        </p:txBody>
      </p:sp>
      <p:sp>
        <p:nvSpPr>
          <p:cNvPr id="103" name="Oval 102"/>
          <p:cNvSpPr/>
          <p:nvPr/>
        </p:nvSpPr>
        <p:spPr>
          <a:xfrm>
            <a:off x="3942000" y="2168832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3942000" y="1916832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5" name="Oval 104"/>
          <p:cNvSpPr/>
          <p:nvPr/>
        </p:nvSpPr>
        <p:spPr>
          <a:xfrm>
            <a:off x="2632958" y="3579686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smtClean="0"/>
              <a:t>0</a:t>
            </a:r>
            <a:endParaRPr lang="en-US" sz="1200" u="sng" dirty="0"/>
          </a:p>
        </p:txBody>
      </p:sp>
      <p:sp>
        <p:nvSpPr>
          <p:cNvPr id="106" name="Oval 105"/>
          <p:cNvSpPr/>
          <p:nvPr/>
        </p:nvSpPr>
        <p:spPr>
          <a:xfrm>
            <a:off x="4283968" y="1477488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07" name="Oval 106"/>
          <p:cNvSpPr/>
          <p:nvPr/>
        </p:nvSpPr>
        <p:spPr>
          <a:xfrm>
            <a:off x="4283508" y="401165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08" name="Oval 107"/>
          <p:cNvSpPr/>
          <p:nvPr/>
        </p:nvSpPr>
        <p:spPr>
          <a:xfrm>
            <a:off x="683568" y="148478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09" name="Oval 108"/>
          <p:cNvSpPr/>
          <p:nvPr/>
        </p:nvSpPr>
        <p:spPr>
          <a:xfrm>
            <a:off x="971600" y="1700808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10" name="Oval 109"/>
          <p:cNvSpPr/>
          <p:nvPr/>
        </p:nvSpPr>
        <p:spPr>
          <a:xfrm>
            <a:off x="971600" y="2780928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11" name="Oval 110"/>
          <p:cNvSpPr/>
          <p:nvPr/>
        </p:nvSpPr>
        <p:spPr>
          <a:xfrm>
            <a:off x="4283968" y="1772816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4283968" y="1988840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13" name="Oval 112"/>
          <p:cNvSpPr/>
          <p:nvPr/>
        </p:nvSpPr>
        <p:spPr>
          <a:xfrm>
            <a:off x="4283968" y="249289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14" name="Oval 113"/>
          <p:cNvSpPr/>
          <p:nvPr/>
        </p:nvSpPr>
        <p:spPr>
          <a:xfrm>
            <a:off x="4257323" y="2996952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5" name="Oval 114"/>
          <p:cNvSpPr/>
          <p:nvPr/>
        </p:nvSpPr>
        <p:spPr>
          <a:xfrm>
            <a:off x="4499992" y="2996952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16" name="Oval 115"/>
          <p:cNvSpPr/>
          <p:nvPr/>
        </p:nvSpPr>
        <p:spPr>
          <a:xfrm>
            <a:off x="4499992" y="3249120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118" name="Oval 117"/>
          <p:cNvSpPr/>
          <p:nvPr/>
        </p:nvSpPr>
        <p:spPr>
          <a:xfrm>
            <a:off x="4499992" y="3501008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119" name="Oval 118"/>
          <p:cNvSpPr/>
          <p:nvPr/>
        </p:nvSpPr>
        <p:spPr>
          <a:xfrm>
            <a:off x="4257323" y="3265826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20" name="Oval 119"/>
          <p:cNvSpPr/>
          <p:nvPr/>
        </p:nvSpPr>
        <p:spPr>
          <a:xfrm>
            <a:off x="4257323" y="3507650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121" name="Oval 120"/>
          <p:cNvSpPr/>
          <p:nvPr/>
        </p:nvSpPr>
        <p:spPr>
          <a:xfrm>
            <a:off x="4257323" y="5523706"/>
            <a:ext cx="216024" cy="216024"/>
          </a:xfrm>
          <a:prstGeom prst="ellipse">
            <a:avLst/>
          </a:prstGeom>
          <a:solidFill>
            <a:srgbClr val="00B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22" name="Oval 121"/>
          <p:cNvSpPr/>
          <p:nvPr/>
        </p:nvSpPr>
        <p:spPr>
          <a:xfrm>
            <a:off x="4499992" y="5542568"/>
            <a:ext cx="216024" cy="216024"/>
          </a:xfrm>
          <a:prstGeom prst="ellipse">
            <a:avLst/>
          </a:prstGeom>
          <a:solidFill>
            <a:srgbClr val="00B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23" name="Oval 122"/>
          <p:cNvSpPr/>
          <p:nvPr/>
        </p:nvSpPr>
        <p:spPr>
          <a:xfrm>
            <a:off x="4257323" y="5019706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124" name="Oval 123"/>
          <p:cNvSpPr/>
          <p:nvPr/>
        </p:nvSpPr>
        <p:spPr>
          <a:xfrm>
            <a:off x="4513528" y="5019706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</a:t>
            </a:r>
            <a:endParaRPr lang="en-US" sz="1200" dirty="0"/>
          </a:p>
        </p:txBody>
      </p:sp>
      <p:sp>
        <p:nvSpPr>
          <p:cNvPr id="125" name="Oval 124"/>
          <p:cNvSpPr/>
          <p:nvPr/>
        </p:nvSpPr>
        <p:spPr>
          <a:xfrm>
            <a:off x="4263028" y="4763270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</a:t>
            </a:r>
          </a:p>
        </p:txBody>
      </p:sp>
      <p:sp>
        <p:nvSpPr>
          <p:cNvPr id="126" name="Oval 125"/>
          <p:cNvSpPr/>
          <p:nvPr/>
        </p:nvSpPr>
        <p:spPr>
          <a:xfrm>
            <a:off x="4513528" y="4763270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</a:t>
            </a:r>
          </a:p>
        </p:txBody>
      </p:sp>
      <p:sp>
        <p:nvSpPr>
          <p:cNvPr id="127" name="Oval 126"/>
          <p:cNvSpPr/>
          <p:nvPr/>
        </p:nvSpPr>
        <p:spPr>
          <a:xfrm>
            <a:off x="4513528" y="4515650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128" name="Oval 127"/>
          <p:cNvSpPr/>
          <p:nvPr/>
        </p:nvSpPr>
        <p:spPr>
          <a:xfrm>
            <a:off x="4272754" y="4515650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</a:t>
            </a:r>
            <a:endParaRPr lang="en-US" sz="1200" dirty="0"/>
          </a:p>
        </p:txBody>
      </p:sp>
      <p:sp>
        <p:nvSpPr>
          <p:cNvPr id="129" name="Oval 128"/>
          <p:cNvSpPr/>
          <p:nvPr/>
        </p:nvSpPr>
        <p:spPr>
          <a:xfrm>
            <a:off x="3645401" y="2670518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30" name="Oval 129"/>
          <p:cNvSpPr/>
          <p:nvPr/>
        </p:nvSpPr>
        <p:spPr>
          <a:xfrm>
            <a:off x="3097587" y="2670518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131" name="Oval 130"/>
          <p:cNvSpPr/>
          <p:nvPr/>
        </p:nvSpPr>
        <p:spPr>
          <a:xfrm>
            <a:off x="3378566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smtClean="0"/>
              <a:t>0</a:t>
            </a:r>
            <a:endParaRPr lang="en-US" sz="1200" u="sng" dirty="0"/>
          </a:p>
        </p:txBody>
      </p:sp>
      <p:sp>
        <p:nvSpPr>
          <p:cNvPr id="132" name="Oval 131"/>
          <p:cNvSpPr/>
          <p:nvPr/>
        </p:nvSpPr>
        <p:spPr>
          <a:xfrm>
            <a:off x="1438705" y="1196752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</a:t>
            </a:r>
            <a:endParaRPr lang="en-US" sz="1200" dirty="0"/>
          </a:p>
        </p:txBody>
      </p:sp>
      <p:sp>
        <p:nvSpPr>
          <p:cNvPr id="133" name="Oval 132"/>
          <p:cNvSpPr/>
          <p:nvPr/>
        </p:nvSpPr>
        <p:spPr>
          <a:xfrm>
            <a:off x="3404963" y="203534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134" name="Oval 133"/>
          <p:cNvSpPr/>
          <p:nvPr/>
        </p:nvSpPr>
        <p:spPr>
          <a:xfrm>
            <a:off x="3632629" y="203534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135" name="Oval 134"/>
          <p:cNvSpPr/>
          <p:nvPr/>
        </p:nvSpPr>
        <p:spPr>
          <a:xfrm>
            <a:off x="4513528" y="1477488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136" name="Oval 135"/>
          <p:cNvSpPr/>
          <p:nvPr/>
        </p:nvSpPr>
        <p:spPr>
          <a:xfrm>
            <a:off x="3188939" y="2024844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137" name="Oval 136"/>
          <p:cNvSpPr/>
          <p:nvPr/>
        </p:nvSpPr>
        <p:spPr>
          <a:xfrm>
            <a:off x="971600" y="1484784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138" name="Oval 137"/>
          <p:cNvSpPr/>
          <p:nvPr/>
        </p:nvSpPr>
        <p:spPr>
          <a:xfrm>
            <a:off x="3753413" y="126876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</a:t>
            </a:r>
            <a:endParaRPr lang="en-US" sz="1200" dirty="0"/>
          </a:p>
        </p:txBody>
      </p:sp>
      <p:sp>
        <p:nvSpPr>
          <p:cNvPr id="140" name="Oval 139"/>
          <p:cNvSpPr/>
          <p:nvPr/>
        </p:nvSpPr>
        <p:spPr>
          <a:xfrm>
            <a:off x="3247344" y="126146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41" name="Oval 140"/>
          <p:cNvSpPr/>
          <p:nvPr/>
        </p:nvSpPr>
        <p:spPr>
          <a:xfrm>
            <a:off x="2741761" y="1160748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5148064" y="4695698"/>
            <a:ext cx="3744416" cy="1469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lphaLcParenR"/>
            </a:pPr>
            <a:r>
              <a:rPr lang="en-US" sz="1200" dirty="0" smtClean="0"/>
              <a:t>Install a DCDC converter and supply 7-28V to Vin. This will power the Onion. Connect Vout to Vcharge to power C.H.I.P. as well.</a:t>
            </a:r>
          </a:p>
          <a:p>
            <a:pPr marL="228600" indent="-228600">
              <a:buAutoNum type="alphaLcParenR"/>
            </a:pPr>
            <a:r>
              <a:rPr lang="en-US" sz="1200" dirty="0" smtClean="0"/>
              <a:t>Supply steady 5V to Vin, bridge Vin to Vout to power the Onion and Vout to Vcharge to power C.H.I.P.</a:t>
            </a:r>
          </a:p>
          <a:p>
            <a:pPr marL="228600" indent="-228600">
              <a:buFontTx/>
              <a:buAutoNum type="alphaLcParenR"/>
            </a:pPr>
            <a:r>
              <a:rPr lang="en-US" sz="1200" dirty="0"/>
              <a:t>Connect 5V to Vout if you have stable 5V on the C.H.I.P. </a:t>
            </a:r>
            <a:r>
              <a:rPr lang="en-US" sz="1200" dirty="0" smtClean="0"/>
              <a:t>but don’t </a:t>
            </a:r>
            <a:r>
              <a:rPr lang="en-US" sz="1200" dirty="0"/>
              <a:t>use a lot of </a:t>
            </a:r>
            <a:r>
              <a:rPr lang="en-US" sz="1200" dirty="0" smtClean="0"/>
              <a:t>current</a:t>
            </a:r>
            <a:endParaRPr lang="en-US" sz="1200" dirty="0"/>
          </a:p>
        </p:txBody>
      </p:sp>
      <p:sp>
        <p:nvSpPr>
          <p:cNvPr id="143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ONION DIP v2.0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9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following pages show old boards, which are not longer produced: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LED DIP v1.1</a:t>
            </a:r>
          </a:p>
          <a:p>
            <a:pPr>
              <a:buFontTx/>
              <a:buChar char="-"/>
            </a:pPr>
            <a:r>
              <a:rPr lang="en-US" dirty="0" err="1" smtClean="0"/>
              <a:t>preSalsa</a:t>
            </a:r>
            <a:r>
              <a:rPr lang="en-US" dirty="0" smtClean="0"/>
              <a:t> DIP</a:t>
            </a:r>
          </a:p>
          <a:p>
            <a:pPr>
              <a:buFontTx/>
              <a:buChar char="-"/>
            </a:pPr>
            <a:r>
              <a:rPr lang="en-US" dirty="0" smtClean="0"/>
              <a:t>Salsa I</a:t>
            </a:r>
          </a:p>
          <a:p>
            <a:pPr>
              <a:buFontTx/>
              <a:buChar char="-"/>
            </a:pPr>
            <a:r>
              <a:rPr lang="en-US" dirty="0" smtClean="0"/>
              <a:t>Motor Dip v1.1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6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tandard-discourseorg.netdna-ssl.com/uploads/nextthing/optimized/2X/9/9c2abd709858894bd9b360564d359b11c08b92af_1_499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83713"/>
            <a:ext cx="3090151" cy="309634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LED DIP v1.1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6" name="Picture 4" descr="https://standard-discourseorg.netdna-ssl.com/uploads/nextthing/optimized/2X/4/493dac1c17330f73590bbbd2fb77238cc884f48e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r="31041"/>
          <a:stretch/>
        </p:blipFill>
        <p:spPr bwMode="auto">
          <a:xfrm>
            <a:off x="5148064" y="929825"/>
            <a:ext cx="2880320" cy="265798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https://standard-discourseorg.netdna-ssl.com/uploads/nextthing/optimized/2X/e/e41f3267df33698ef87522403c44bf277a83c33a_1_281x50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28"/>
          <a:stretch/>
        </p:blipFill>
        <p:spPr bwMode="auto">
          <a:xfrm>
            <a:off x="5783907" y="3912744"/>
            <a:ext cx="2244477" cy="277852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tandard-discourseorg.netdna-ssl.com/uploads/nextthing/optimized/1X/f6958941d59774f5bb1dc88a1bedfa5a2ec541b6_1_690x38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148832"/>
            <a:ext cx="4630112" cy="2603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93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807" y="741729"/>
            <a:ext cx="4079601" cy="4919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LED </a:t>
            </a:r>
            <a:r>
              <a:rPr lang="en-US" sz="3600" dirty="0"/>
              <a:t>DIP</a:t>
            </a:r>
            <a:r>
              <a:rPr lang="en-US" sz="3600" dirty="0" smtClean="0"/>
              <a:t> v1.1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Vout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788024" y="1404445"/>
            <a:ext cx="2736304" cy="94443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737127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on Bottom or Motor driver + Inverter on the top layer!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  </a:t>
            </a:r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P4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Direct connected to CHIP GPIO 7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P6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</a:t>
            </a:r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P7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5969987" y="3686873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770317" y="4429770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111342" y="4560727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  <a:endParaRPr lang="en-US" sz="11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PC TX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Reset</a:t>
            </a:r>
          </a:p>
          <a:p>
            <a:pPr algn="l"/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996465" y="2492896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ICSP header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5063087">
            <a:off x="4205358" y="2398437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Down Arrow 34"/>
          <p:cNvSpPr/>
          <p:nvPr/>
        </p:nvSpPr>
        <p:spPr>
          <a:xfrm rot="17062494">
            <a:off x="4344505" y="3962186"/>
            <a:ext cx="288032" cy="9421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3491880" y="3879511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P10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4193546">
            <a:off x="7469569" y="903676"/>
            <a:ext cx="288032" cy="177165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3491880" y="4128047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P8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875877">
            <a:off x="7979072" y="3149019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660431" y="361483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P9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16760565">
            <a:off x="4377570" y="3707797"/>
            <a:ext cx="272745" cy="85911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428384" y="122190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P12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795378"/>
              </p:ext>
            </p:extLst>
          </p:nvPr>
        </p:nvGraphicFramePr>
        <p:xfrm>
          <a:off x="395536" y="908720"/>
          <a:ext cx="2088232" cy="581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</a:tblGrid>
              <a:tr h="1219541">
                <a:tc>
                  <a:txBody>
                    <a:bodyPr/>
                    <a:lstStyle/>
                    <a:p>
                      <a:r>
                        <a:rPr lang="en-US" sz="105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105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DIP</a:t>
                      </a:r>
                      <a:r>
                        <a:rPr lang="en-US" sz="1050" baseline="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Arduino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Digital IN/OUT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Analog IN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PWM 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WS2812 support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C.H.I.P. connection</a:t>
                      </a:r>
                      <a:endParaRPr lang="en-US" sz="1050" dirty="0"/>
                    </a:p>
                  </a:txBody>
                  <a:tcPr vert="vert270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P4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And a little solder bridge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172400" y="302210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P11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6926205">
            <a:off x="7371931" y="2069586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Channel  </a:t>
            </a:r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P0,P1,P2,P3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97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preSalsa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98" name="Picture 2" descr="https://standard-discourseorg.netdna-ssl.com/uploads/nextthing/optimized/2X/3/3c5c4b64f926e453e8bb74f2b91aca38aba77fd6_1_690x3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2656"/>
            <a:ext cx="5056471" cy="28433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tandard-discourseorg.netdna-ssl.com/uploads/nextthing/optimized/2X/b/ba3de9741da4e8cb5166a059c573c5ed4f7fbf3b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6"/>
          <a:stretch/>
        </p:blipFill>
        <p:spPr bwMode="auto">
          <a:xfrm>
            <a:off x="4399279" y="3645024"/>
            <a:ext cx="4509111" cy="29036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standard-discourseorg.netdna-ssl.com/uploads/nextthing/optimized/2X/0/05185c3ac0a810b6f5368c7df2e7026898f5c40b_1_690x38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4" r="18713"/>
          <a:stretch/>
        </p:blipFill>
        <p:spPr bwMode="auto">
          <a:xfrm>
            <a:off x="755576" y="3644440"/>
            <a:ext cx="3456384" cy="29041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63688" y="1539427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Motor Version -&gt;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317600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LED Driver / Mosfet Version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83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9" t="15019" r="8712" b="6954"/>
          <a:stretch/>
        </p:blipFill>
        <p:spPr bwMode="auto">
          <a:xfrm>
            <a:off x="4059023" y="692696"/>
            <a:ext cx="4185385" cy="511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preSalsa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860032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737127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 Bottom or Motor driver + Inverter on the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847694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358595" y="4002447"/>
            <a:ext cx="272745" cy="56601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4164366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284984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37588" y="3047793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244408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04248" y="2911003"/>
            <a:ext cx="327663" cy="137445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7185411">
            <a:off x="4498495" y="3118576"/>
            <a:ext cx="288032" cy="202055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3249853" y="364502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44408" y="4217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2537973">
            <a:off x="7636025" y="1621043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356376" y="155679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152331"/>
              </p:ext>
            </p:extLst>
          </p:nvPr>
        </p:nvGraphicFramePr>
        <p:xfrm>
          <a:off x="395536" y="908720"/>
          <a:ext cx="2088232" cy="581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</a:tblGrid>
              <a:tr h="1219541">
                <a:tc>
                  <a:txBody>
                    <a:bodyPr/>
                    <a:lstStyle/>
                    <a:p>
                      <a:r>
                        <a:rPr lang="en-US" sz="105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105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DIP</a:t>
                      </a:r>
                      <a:r>
                        <a:rPr lang="en-US" sz="1050" baseline="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Arduino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Digital IN/OUT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Analog IN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PWM 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WS2812 support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C.H.I.P. connection</a:t>
                      </a:r>
                      <a:endParaRPr lang="en-US" sz="1050" dirty="0"/>
                    </a:p>
                  </a:txBody>
                  <a:tcPr vert="vert270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P4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212360" y="114989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2105364">
            <a:off x="7636026" y="1254462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00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4" y="11510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 smtClean="0"/>
              <a:t>PreSalsa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</a:rPr>
              <a:t>umper Config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3500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3" t="13961" r="31794" b="11059"/>
          <a:stretch/>
        </p:blipFill>
        <p:spPr bwMode="auto">
          <a:xfrm>
            <a:off x="4515468" y="827403"/>
            <a:ext cx="3888432" cy="470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5523580" y="296968"/>
            <a:ext cx="1944216" cy="478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T0,T1,T2,T3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467796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523580" y="296968"/>
            <a:ext cx="1944216" cy="105276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5019524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647211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705418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507756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937467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520396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532545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5233882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PC1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6007552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531692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7035748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497577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355628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PD2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71652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PB3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Down Arrow 44"/>
          <p:cNvSpPr/>
          <p:nvPr/>
        </p:nvSpPr>
        <p:spPr>
          <a:xfrm rot="14785214">
            <a:off x="4226517" y="913661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13908" y="1165065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SJ1</a:t>
            </a:r>
            <a:endParaRPr lang="en-US" dirty="0"/>
          </a:p>
        </p:txBody>
      </p:sp>
      <p:sp>
        <p:nvSpPr>
          <p:cNvPr id="46" name="Down Arrow 45"/>
          <p:cNvSpPr/>
          <p:nvPr/>
        </p:nvSpPr>
        <p:spPr>
          <a:xfrm rot="14785214">
            <a:off x="4642104" y="2867599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961859" y="3180150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SJ2</a:t>
            </a:r>
            <a:endParaRPr lang="en-US" dirty="0"/>
          </a:p>
        </p:txBody>
      </p:sp>
      <p:sp>
        <p:nvSpPr>
          <p:cNvPr id="48" name="Down Arrow 47"/>
          <p:cNvSpPr/>
          <p:nvPr/>
        </p:nvSpPr>
        <p:spPr>
          <a:xfrm rot="6488475">
            <a:off x="7964108" y="2558888"/>
            <a:ext cx="288032" cy="95017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547916" y="3039161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SJ3</a:t>
            </a:r>
            <a:endParaRPr lang="en-US" dirty="0"/>
          </a:p>
        </p:txBody>
      </p:sp>
      <p:sp>
        <p:nvSpPr>
          <p:cNvPr id="50" name="Down Arrow 49"/>
          <p:cNvSpPr/>
          <p:nvPr/>
        </p:nvSpPr>
        <p:spPr>
          <a:xfrm rot="6488475">
            <a:off x="8116508" y="3022670"/>
            <a:ext cx="288032" cy="95017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700316" y="3491716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SJ4</a:t>
            </a:r>
            <a:endParaRPr lang="en-US" dirty="0"/>
          </a:p>
        </p:txBody>
      </p:sp>
      <p:sp>
        <p:nvSpPr>
          <p:cNvPr id="52" name="Down Arrow 51"/>
          <p:cNvSpPr/>
          <p:nvPr/>
        </p:nvSpPr>
        <p:spPr>
          <a:xfrm rot="14785214">
            <a:off x="4603451" y="1203245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035272" y="1484784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SJ5</a:t>
            </a:r>
            <a:endParaRPr lang="en-US" dirty="0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267523"/>
              </p:ext>
            </p:extLst>
          </p:nvPr>
        </p:nvGraphicFramePr>
        <p:xfrm>
          <a:off x="323528" y="980728"/>
          <a:ext cx="2995689" cy="433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587"/>
                <a:gridCol w="255910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Vin to Charge in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dirty="0" smtClean="0"/>
                        <a:t>If your input voltage is 5V close this jumper. Your Vin will charge your Battery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Vout to Vcc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your</a:t>
                      </a:r>
                      <a:r>
                        <a:rPr lang="en-US" sz="1000" baseline="0" dirty="0" smtClean="0"/>
                        <a:t> Vin is </a:t>
                      </a:r>
                      <a:r>
                        <a:rPr lang="en-US" sz="1000" b="1" baseline="0" dirty="0" smtClean="0"/>
                        <a:t>not</a:t>
                      </a:r>
                      <a:r>
                        <a:rPr lang="en-US" sz="1000" baseline="0" dirty="0" smtClean="0"/>
                        <a:t> 5V close it, to get CHIPs 5V on the output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your</a:t>
                      </a:r>
                      <a:r>
                        <a:rPr lang="en-US" sz="1000" baseline="0" dirty="0" smtClean="0"/>
                        <a:t> Vin is 5V and you close SJ5, close this one to power the DIP from the VIN, in this case you must leave SJ3 and SJ4 </a:t>
                      </a:r>
                      <a:r>
                        <a:rPr lang="en-US" sz="1000" b="1" baseline="0" dirty="0" smtClean="0"/>
                        <a:t>open</a:t>
                      </a:r>
                      <a:r>
                        <a:rPr lang="en-US" sz="1000" baseline="0" dirty="0" smtClean="0"/>
                        <a:t>!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CHIP 5V to Vcc (bot)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 won’t power</a:t>
                      </a:r>
                      <a:r>
                        <a:rPr lang="en-US" sz="1000" baseline="0" dirty="0" smtClean="0"/>
                        <a:t> the DIP via VIN, close this jumper to supply 5V power via the CHIP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dirty="0" smtClean="0"/>
                        <a:t>If you’ve destroyed your CHIP onboard 5V, close it to supply power to the USB </a:t>
                      </a:r>
                      <a:r>
                        <a:rPr lang="en-US" sz="1000" baseline="0" dirty="0" smtClean="0">
                          <a:sym typeface="Wingdings" panose="05000000000000000000" pitchFamily="2" charset="2"/>
                        </a:rPr>
                        <a:t>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CHIP 3.3V to Vcc (bot)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</a:t>
                      </a:r>
                      <a:r>
                        <a:rPr lang="en-US" sz="1000" baseline="0" dirty="0" smtClean="0"/>
                        <a:t> want to work the DIP on the (limited) 3.3V of the CHIP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Vin to Vout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To</a:t>
                      </a:r>
                      <a:r>
                        <a:rPr lang="en-US" sz="1000" baseline="0" dirty="0" smtClean="0"/>
                        <a:t> forward your input to the output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340422" y="5982379"/>
            <a:ext cx="4087562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Never combine</a:t>
            </a:r>
            <a:r>
              <a:rPr lang="en-US" sz="1200" dirty="0" smtClean="0"/>
              <a:t>: 	SJ3 and SJ4 		or</a:t>
            </a:r>
          </a:p>
          <a:p>
            <a:r>
              <a:rPr lang="en-US" sz="1200" dirty="0" smtClean="0"/>
              <a:t>SJ4 + SJ2 + SJ5 and supply power via Vin/Vout	or</a:t>
            </a:r>
          </a:p>
          <a:p>
            <a:r>
              <a:rPr lang="en-US" sz="1200" dirty="0" smtClean="0"/>
              <a:t>SJ3 + SJ2 + SJ5 and supply power via Vin/Vout	or</a:t>
            </a:r>
          </a:p>
          <a:p>
            <a:r>
              <a:rPr lang="en-US" sz="1200" dirty="0" smtClean="0"/>
              <a:t>SJ1 if your Vin is NOT ~5V	or SJ2</a:t>
            </a:r>
            <a:r>
              <a:rPr lang="en-US" sz="1200" dirty="0"/>
              <a:t> </a:t>
            </a:r>
            <a:r>
              <a:rPr lang="en-US" sz="1200" dirty="0" smtClean="0"/>
              <a:t>+ SJ5 if your </a:t>
            </a:r>
            <a:r>
              <a:rPr lang="en-US" sz="1200" b="1" dirty="0" smtClean="0"/>
              <a:t>Vin &gt; 5V</a:t>
            </a:r>
            <a:endParaRPr lang="en-US" sz="1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340422" y="5373216"/>
            <a:ext cx="4087562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Combine</a:t>
            </a:r>
            <a:r>
              <a:rPr lang="en-US" sz="1200" dirty="0" smtClean="0"/>
              <a:t>: 	SJ1 + SJ5 + SJ2 if your Vin is 5V	or</a:t>
            </a:r>
          </a:p>
          <a:p>
            <a:r>
              <a:rPr lang="en-US" sz="1200" dirty="0" smtClean="0"/>
              <a:t>SJ2 + SJ3 if you only draw a few mA to use the CHIPs 5V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91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40" y="3150260"/>
            <a:ext cx="4464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WAITING ON CHINA POST</a:t>
            </a:r>
          </a:p>
          <a:p>
            <a:r>
              <a:rPr lang="en-US" dirty="0" smtClean="0"/>
              <a:t>ORDERED 2016/02/10</a:t>
            </a:r>
          </a:p>
          <a:p>
            <a:endParaRPr lang="en-US" dirty="0"/>
          </a:p>
          <a:p>
            <a:r>
              <a:rPr lang="en-US" dirty="0" smtClean="0"/>
              <a:t>Configuration PWM dimmer</a:t>
            </a:r>
          </a:p>
          <a:p>
            <a:r>
              <a:rPr lang="en-US" dirty="0" smtClean="0"/>
              <a:t>Configuration Motor driver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95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logs.dailynews.com/click/files/2015/05/chip_spec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91" t="18951" r="51603" b="6016"/>
          <a:stretch/>
        </p:blipFill>
        <p:spPr bwMode="auto">
          <a:xfrm rot="16200000">
            <a:off x="-731943" y="1676160"/>
            <a:ext cx="6152242" cy="418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Oval 108"/>
          <p:cNvSpPr/>
          <p:nvPr/>
        </p:nvSpPr>
        <p:spPr>
          <a:xfrm>
            <a:off x="413856" y="1366641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35" name="Oval 134"/>
          <p:cNvSpPr/>
          <p:nvPr/>
        </p:nvSpPr>
        <p:spPr>
          <a:xfrm>
            <a:off x="4225528" y="1371537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42" name="Title 1"/>
          <p:cNvSpPr txBox="1">
            <a:spLocks/>
          </p:cNvSpPr>
          <p:nvPr/>
        </p:nvSpPr>
        <p:spPr>
          <a:xfrm>
            <a:off x="35496" y="-2738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PinMap 11/2016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CHIP STATION PORTABLE v1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0" y="4342792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4" name="Table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738312"/>
              </p:ext>
            </p:extLst>
          </p:nvPr>
        </p:nvGraphicFramePr>
        <p:xfrm>
          <a:off x="4572000" y="116632"/>
          <a:ext cx="2034259" cy="6451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/>
                <a:gridCol w="576064"/>
                <a:gridCol w="503033"/>
                <a:gridCol w="523114"/>
              </a:tblGrid>
              <a:tr h="403902"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Left </a:t>
                      </a:r>
                    </a:p>
                    <a:p>
                      <a:r>
                        <a:rPr lang="en-US" sz="700" dirty="0" smtClean="0"/>
                        <a:t>Func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0" dirty="0" smtClean="0"/>
                        <a:t>Left</a:t>
                      </a:r>
                    </a:p>
                    <a:p>
                      <a:r>
                        <a:rPr lang="en-US" sz="700" dirty="0" smtClean="0"/>
                        <a:t>Used by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Left</a:t>
                      </a:r>
                    </a:p>
                    <a:p>
                      <a:r>
                        <a:rPr lang="en-US" sz="700" dirty="0" smtClean="0"/>
                        <a:t>Func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0" dirty="0" smtClean="0"/>
                        <a:t>Left</a:t>
                      </a:r>
                    </a:p>
                    <a:p>
                      <a:r>
                        <a:rPr lang="en-US" sz="700" dirty="0" smtClean="0"/>
                        <a:t>Used by</a:t>
                      </a:r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CHR-IN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*POWER</a:t>
                      </a:r>
                      <a:r>
                        <a:rPr lang="en-US" sz="700" i="1" baseline="0" dirty="0" smtClean="0">
                          <a:solidFill>
                            <a:schemeClr val="bg1"/>
                          </a:solidFill>
                        </a:rPr>
                        <a:t> IN</a:t>
                      </a: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VCC5V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*Power</a:t>
                      </a:r>
                    </a:p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Display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  <a:p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VCC33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*GPIO</a:t>
                      </a:r>
                      <a:r>
                        <a:rPr lang="en-US" sz="700" i="1" baseline="0" dirty="0" smtClean="0">
                          <a:solidFill>
                            <a:schemeClr val="bg1"/>
                          </a:solidFill>
                        </a:rPr>
                        <a:t> Ext. + SD</a:t>
                      </a:r>
                      <a:endParaRPr lang="en-US" sz="700" i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TS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VCC18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VBAT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*Battery</a:t>
                      </a:r>
                      <a:endParaRPr lang="en-US" sz="700" i="1" kern="1200" baseline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IC2-1</a:t>
                      </a:r>
                      <a:r>
                        <a:rPr lang="en-US" sz="700" b="1" baseline="0" dirty="0" smtClean="0">
                          <a:solidFill>
                            <a:schemeClr val="bg1"/>
                          </a:solidFill>
                        </a:rPr>
                        <a:t> SDA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I2C-1</a:t>
                      </a:r>
                      <a:br>
                        <a:rPr lang="en-US" sz="700" i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*GPIO</a:t>
                      </a:r>
                      <a:r>
                        <a:rPr lang="en-US" sz="700" i="1" baseline="0" dirty="0" smtClean="0">
                          <a:solidFill>
                            <a:schemeClr val="bg1"/>
                          </a:solidFill>
                        </a:rPr>
                        <a:t> Ext. </a:t>
                      </a: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PWRON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*Power on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I2C-1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SCL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I2C-1</a:t>
                      </a:r>
                      <a:br>
                        <a:rPr lang="en-US" sz="700" i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*GPIO</a:t>
                      </a:r>
                      <a:r>
                        <a:rPr lang="en-US" sz="700" i="1" baseline="0" dirty="0" smtClean="0">
                          <a:solidFill>
                            <a:schemeClr val="bg1"/>
                          </a:solidFill>
                        </a:rPr>
                        <a:t> Ext. </a:t>
                      </a:r>
                      <a:endParaRPr lang="en-US" sz="700" i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X1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X2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Y1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Y2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 dirty="0" smtClean="0"/>
                        <a:t>*EEPROM</a:t>
                      </a:r>
                      <a:endParaRPr lang="en-US" sz="700" b="1" i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PWM0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Display</a:t>
                      </a:r>
                    </a:p>
                    <a:p>
                      <a:endParaRPr lang="en-US" sz="7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D4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D6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D7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D14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D18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D19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CLK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VSYNC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HSYNC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DE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80509"/>
              </p:ext>
            </p:extLst>
          </p:nvPr>
        </p:nvGraphicFramePr>
        <p:xfrm>
          <a:off x="6732240" y="116632"/>
          <a:ext cx="2043283" cy="6434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513080"/>
                <a:gridCol w="503033"/>
                <a:gridCol w="523114"/>
              </a:tblGrid>
              <a:tr h="403902"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Right Func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Right </a:t>
                      </a:r>
                      <a:endParaRPr lang="en-US" sz="700" b="0" dirty="0" smtClean="0"/>
                    </a:p>
                    <a:p>
                      <a:r>
                        <a:rPr lang="en-US" sz="700" dirty="0" smtClean="0"/>
                        <a:t>Used by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Right </a:t>
                      </a:r>
                    </a:p>
                    <a:p>
                      <a:r>
                        <a:rPr lang="en-US" sz="700" dirty="0" smtClean="0"/>
                        <a:t>Func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Right </a:t>
                      </a:r>
                      <a:endParaRPr lang="en-US" sz="700" b="0" dirty="0" smtClean="0"/>
                    </a:p>
                    <a:p>
                      <a:r>
                        <a:rPr lang="en-US" sz="700" dirty="0" smtClean="0"/>
                        <a:t>Used by</a:t>
                      </a:r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*Power</a:t>
                      </a:r>
                    </a:p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Display</a:t>
                      </a: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504D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UART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TX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HPL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Audio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endParaRPr lang="en-US" sz="7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UART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RX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HPCOM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Audio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endParaRPr lang="en-US" sz="7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FEL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HPR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Audio</a:t>
                      </a:r>
                    </a:p>
                    <a:p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VCC33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*Power</a:t>
                      </a:r>
                    </a:p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Audio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MICM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ADC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MICIN1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  <a:p>
                      <a:pPr algn="ctr"/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Home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Btn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P4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Audio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Shutd.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0D8E8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P6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0" dirty="0" smtClean="0">
                          <a:solidFill>
                            <a:schemeClr val="tx1"/>
                          </a:solidFill>
                        </a:rPr>
                        <a:t>Power led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P7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tx1"/>
                          </a:solidFill>
                        </a:rPr>
                        <a:t>Charge led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EINT1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Keys interr.</a:t>
                      </a:r>
                      <a:endParaRPr lang="en-US" sz="7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EINT3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Card det: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SDCARD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I2C-2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SDA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I2C-2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SCL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SPI</a:t>
                      </a:r>
                      <a:br>
                        <a:rPr lang="en-US" sz="700" b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SPI</a:t>
                      </a:r>
                      <a:br>
                        <a:rPr lang="en-US" sz="700" b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CLK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SPI</a:t>
                      </a:r>
                      <a:br>
                        <a:rPr lang="en-US" sz="700" b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MOSI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SPI</a:t>
                      </a:r>
                      <a:br>
                        <a:rPr lang="en-US" sz="700" b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MISO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DATA0: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SDCARD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DATA1: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SDCARD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DATA2: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SDCARD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DATA3: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SDCARD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CMD: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SDCARD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CLK: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SDCARD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CSID6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CSID7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6" name="Oval 145"/>
          <p:cNvSpPr/>
          <p:nvPr/>
        </p:nvSpPr>
        <p:spPr>
          <a:xfrm>
            <a:off x="420342" y="1615088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48" name="Oval 147"/>
          <p:cNvSpPr/>
          <p:nvPr/>
        </p:nvSpPr>
        <p:spPr>
          <a:xfrm>
            <a:off x="395536" y="367658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</a:t>
            </a:r>
            <a:endParaRPr lang="en-US" sz="1200" dirty="0"/>
          </a:p>
        </p:txBody>
      </p:sp>
      <p:sp>
        <p:nvSpPr>
          <p:cNvPr id="149" name="Oval 148"/>
          <p:cNvSpPr/>
          <p:nvPr/>
        </p:nvSpPr>
        <p:spPr>
          <a:xfrm>
            <a:off x="395536" y="38926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0" name="Oval 149"/>
          <p:cNvSpPr/>
          <p:nvPr/>
        </p:nvSpPr>
        <p:spPr>
          <a:xfrm>
            <a:off x="395536" y="490072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1" name="Oval 150"/>
          <p:cNvSpPr/>
          <p:nvPr/>
        </p:nvSpPr>
        <p:spPr>
          <a:xfrm>
            <a:off x="700336" y="490072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2" name="Oval 151"/>
          <p:cNvSpPr/>
          <p:nvPr/>
        </p:nvSpPr>
        <p:spPr>
          <a:xfrm>
            <a:off x="395536" y="5188755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3" name="Oval 152"/>
          <p:cNvSpPr/>
          <p:nvPr/>
        </p:nvSpPr>
        <p:spPr>
          <a:xfrm>
            <a:off x="683568" y="5188755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4" name="Oval 153"/>
          <p:cNvSpPr/>
          <p:nvPr/>
        </p:nvSpPr>
        <p:spPr>
          <a:xfrm>
            <a:off x="395536" y="5404779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5" name="Oval 154"/>
          <p:cNvSpPr/>
          <p:nvPr/>
        </p:nvSpPr>
        <p:spPr>
          <a:xfrm>
            <a:off x="395536" y="418064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6" name="Oval 155"/>
          <p:cNvSpPr/>
          <p:nvPr/>
        </p:nvSpPr>
        <p:spPr>
          <a:xfrm>
            <a:off x="395536" y="439666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7" name="Oval 156"/>
          <p:cNvSpPr/>
          <p:nvPr/>
        </p:nvSpPr>
        <p:spPr>
          <a:xfrm>
            <a:off x="683568" y="439666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8" name="Oval 157"/>
          <p:cNvSpPr/>
          <p:nvPr/>
        </p:nvSpPr>
        <p:spPr>
          <a:xfrm>
            <a:off x="395536" y="461269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9" name="Oval 158"/>
          <p:cNvSpPr/>
          <p:nvPr/>
        </p:nvSpPr>
        <p:spPr>
          <a:xfrm>
            <a:off x="683568" y="46546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60" name="Oval 159"/>
          <p:cNvSpPr/>
          <p:nvPr/>
        </p:nvSpPr>
        <p:spPr>
          <a:xfrm>
            <a:off x="683568" y="367658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</a:t>
            </a:r>
            <a:endParaRPr lang="en-US" sz="1200" dirty="0"/>
          </a:p>
        </p:txBody>
      </p:sp>
      <p:sp>
        <p:nvSpPr>
          <p:cNvPr id="161" name="Oval 160"/>
          <p:cNvSpPr/>
          <p:nvPr/>
        </p:nvSpPr>
        <p:spPr>
          <a:xfrm>
            <a:off x="683568" y="38926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</a:t>
            </a:r>
            <a:endParaRPr lang="en-US" sz="1200" dirty="0"/>
          </a:p>
        </p:txBody>
      </p:sp>
      <p:sp>
        <p:nvSpPr>
          <p:cNvPr id="162" name="Oval 161"/>
          <p:cNvSpPr/>
          <p:nvPr/>
        </p:nvSpPr>
        <p:spPr>
          <a:xfrm>
            <a:off x="683568" y="418064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</a:t>
            </a:r>
            <a:endParaRPr lang="en-US" sz="1200" dirty="0"/>
          </a:p>
        </p:txBody>
      </p:sp>
      <p:sp>
        <p:nvSpPr>
          <p:cNvPr id="163" name="Oval 162"/>
          <p:cNvSpPr/>
          <p:nvPr/>
        </p:nvSpPr>
        <p:spPr>
          <a:xfrm>
            <a:off x="683568" y="1372331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64" name="Oval 163"/>
          <p:cNvSpPr/>
          <p:nvPr/>
        </p:nvSpPr>
        <p:spPr>
          <a:xfrm>
            <a:off x="419920" y="1876387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65" name="Oval 164"/>
          <p:cNvSpPr/>
          <p:nvPr/>
        </p:nvSpPr>
        <p:spPr>
          <a:xfrm>
            <a:off x="3995936" y="5692811"/>
            <a:ext cx="216024" cy="216024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66" name="Oval 165"/>
          <p:cNvSpPr/>
          <p:nvPr/>
        </p:nvSpPr>
        <p:spPr>
          <a:xfrm>
            <a:off x="4211960" y="5692811"/>
            <a:ext cx="216024" cy="216024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67" name="Oval 166"/>
          <p:cNvSpPr/>
          <p:nvPr/>
        </p:nvSpPr>
        <p:spPr>
          <a:xfrm>
            <a:off x="4211960" y="5465986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68" name="Oval 167"/>
          <p:cNvSpPr/>
          <p:nvPr/>
        </p:nvSpPr>
        <p:spPr>
          <a:xfrm>
            <a:off x="3995936" y="5476787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69" name="Oval 168"/>
          <p:cNvSpPr/>
          <p:nvPr/>
        </p:nvSpPr>
        <p:spPr>
          <a:xfrm>
            <a:off x="3995936" y="5188755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70" name="Oval 169"/>
          <p:cNvSpPr/>
          <p:nvPr/>
        </p:nvSpPr>
        <p:spPr>
          <a:xfrm>
            <a:off x="4211960" y="5188755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71" name="Oval 170"/>
          <p:cNvSpPr/>
          <p:nvPr/>
        </p:nvSpPr>
        <p:spPr>
          <a:xfrm>
            <a:off x="4211960" y="4180643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72" name="Oval 171"/>
          <p:cNvSpPr/>
          <p:nvPr/>
        </p:nvSpPr>
        <p:spPr>
          <a:xfrm>
            <a:off x="3995936" y="1372331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73" name="Oval 172"/>
          <p:cNvSpPr/>
          <p:nvPr/>
        </p:nvSpPr>
        <p:spPr>
          <a:xfrm>
            <a:off x="4211960" y="3892611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74" name="Oval 173"/>
          <p:cNvSpPr/>
          <p:nvPr/>
        </p:nvSpPr>
        <p:spPr>
          <a:xfrm>
            <a:off x="3995936" y="3892611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75" name="Oval 174"/>
          <p:cNvSpPr/>
          <p:nvPr/>
        </p:nvSpPr>
        <p:spPr>
          <a:xfrm>
            <a:off x="3995936" y="3649917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6" name="Oval 175"/>
          <p:cNvSpPr/>
          <p:nvPr/>
        </p:nvSpPr>
        <p:spPr>
          <a:xfrm>
            <a:off x="3995936" y="3388555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177" name="Oval 176"/>
          <p:cNvSpPr/>
          <p:nvPr/>
        </p:nvSpPr>
        <p:spPr>
          <a:xfrm>
            <a:off x="3995936" y="3138241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178" name="Oval 177"/>
          <p:cNvSpPr/>
          <p:nvPr/>
        </p:nvSpPr>
        <p:spPr>
          <a:xfrm>
            <a:off x="3995936" y="2884499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79" name="Oval 178"/>
          <p:cNvSpPr/>
          <p:nvPr/>
        </p:nvSpPr>
        <p:spPr>
          <a:xfrm>
            <a:off x="4211960" y="3388555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0" name="Oval 179"/>
          <p:cNvSpPr/>
          <p:nvPr/>
        </p:nvSpPr>
        <p:spPr>
          <a:xfrm>
            <a:off x="432112" y="2362155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</a:t>
            </a:r>
            <a:endParaRPr lang="en-US" sz="1200" dirty="0"/>
          </a:p>
        </p:txBody>
      </p:sp>
      <p:sp>
        <p:nvSpPr>
          <p:cNvPr id="181" name="Oval 180"/>
          <p:cNvSpPr/>
          <p:nvPr/>
        </p:nvSpPr>
        <p:spPr>
          <a:xfrm>
            <a:off x="426016" y="2619707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</a:t>
            </a:r>
            <a:endParaRPr lang="en-US" sz="1200" dirty="0"/>
          </a:p>
        </p:txBody>
      </p:sp>
      <p:sp>
        <p:nvSpPr>
          <p:cNvPr id="182" name="Oval 181"/>
          <p:cNvSpPr/>
          <p:nvPr/>
        </p:nvSpPr>
        <p:spPr>
          <a:xfrm>
            <a:off x="683568" y="2361072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83" name="Oval 182"/>
          <p:cNvSpPr/>
          <p:nvPr/>
        </p:nvSpPr>
        <p:spPr>
          <a:xfrm>
            <a:off x="683568" y="2637995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84" name="Oval 183"/>
          <p:cNvSpPr/>
          <p:nvPr/>
        </p:nvSpPr>
        <p:spPr>
          <a:xfrm>
            <a:off x="683568" y="1624803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88" name="Oval 187"/>
          <p:cNvSpPr/>
          <p:nvPr/>
        </p:nvSpPr>
        <p:spPr>
          <a:xfrm>
            <a:off x="683568" y="5404779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89" name="Oval 188"/>
          <p:cNvSpPr/>
          <p:nvPr/>
        </p:nvSpPr>
        <p:spPr>
          <a:xfrm>
            <a:off x="683568" y="56928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90" name="Oval 189"/>
          <p:cNvSpPr/>
          <p:nvPr/>
        </p:nvSpPr>
        <p:spPr>
          <a:xfrm>
            <a:off x="3995936" y="4900723"/>
            <a:ext cx="216024" cy="237626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1" name="Oval 190"/>
          <p:cNvSpPr/>
          <p:nvPr/>
        </p:nvSpPr>
        <p:spPr>
          <a:xfrm>
            <a:off x="4211960" y="4900723"/>
            <a:ext cx="216024" cy="237626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2" name="Oval 191"/>
          <p:cNvSpPr/>
          <p:nvPr/>
        </p:nvSpPr>
        <p:spPr>
          <a:xfrm>
            <a:off x="4211960" y="4663097"/>
            <a:ext cx="216024" cy="237626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3" name="Oval 192"/>
          <p:cNvSpPr/>
          <p:nvPr/>
        </p:nvSpPr>
        <p:spPr>
          <a:xfrm>
            <a:off x="3995936" y="4663097"/>
            <a:ext cx="216024" cy="237626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Oval 193"/>
          <p:cNvSpPr/>
          <p:nvPr/>
        </p:nvSpPr>
        <p:spPr>
          <a:xfrm>
            <a:off x="3995936" y="4180643"/>
            <a:ext cx="216024" cy="237626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5" name="Oval 194"/>
          <p:cNvSpPr/>
          <p:nvPr/>
        </p:nvSpPr>
        <p:spPr>
          <a:xfrm>
            <a:off x="3995936" y="2380443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96" name="Oval 195"/>
          <p:cNvSpPr/>
          <p:nvPr/>
        </p:nvSpPr>
        <p:spPr>
          <a:xfrm>
            <a:off x="395536" y="56928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97" name="Oval 196"/>
          <p:cNvSpPr/>
          <p:nvPr/>
        </p:nvSpPr>
        <p:spPr>
          <a:xfrm>
            <a:off x="4211960" y="1588355"/>
            <a:ext cx="216024" cy="2376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</a:t>
            </a:r>
            <a:endParaRPr lang="en-US" sz="1200" dirty="0"/>
          </a:p>
        </p:txBody>
      </p:sp>
      <p:sp>
        <p:nvSpPr>
          <p:cNvPr id="198" name="Oval 197"/>
          <p:cNvSpPr/>
          <p:nvPr/>
        </p:nvSpPr>
        <p:spPr>
          <a:xfrm>
            <a:off x="4211960" y="1854785"/>
            <a:ext cx="216024" cy="2376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199" name="Oval 198"/>
          <p:cNvSpPr/>
          <p:nvPr/>
        </p:nvSpPr>
        <p:spPr>
          <a:xfrm>
            <a:off x="4211960" y="2142817"/>
            <a:ext cx="216024" cy="2376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200" name="Oval 199"/>
          <p:cNvSpPr/>
          <p:nvPr/>
        </p:nvSpPr>
        <p:spPr>
          <a:xfrm>
            <a:off x="395536" y="3388555"/>
            <a:ext cx="216024" cy="216024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1" name="Oval 200"/>
          <p:cNvSpPr/>
          <p:nvPr/>
        </p:nvSpPr>
        <p:spPr>
          <a:xfrm>
            <a:off x="395536" y="598084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202" name="Oval 201"/>
          <p:cNvSpPr/>
          <p:nvPr/>
        </p:nvSpPr>
        <p:spPr>
          <a:xfrm>
            <a:off x="683568" y="598084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203" name="Oval 202"/>
          <p:cNvSpPr/>
          <p:nvPr/>
        </p:nvSpPr>
        <p:spPr>
          <a:xfrm>
            <a:off x="683568" y="619686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205" name="Oval 204"/>
          <p:cNvSpPr/>
          <p:nvPr/>
        </p:nvSpPr>
        <p:spPr>
          <a:xfrm>
            <a:off x="395536" y="6196867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206" name="Oval 205"/>
          <p:cNvSpPr/>
          <p:nvPr/>
        </p:nvSpPr>
        <p:spPr>
          <a:xfrm>
            <a:off x="3995936" y="6196867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207" name="Oval 206"/>
          <p:cNvSpPr/>
          <p:nvPr/>
        </p:nvSpPr>
        <p:spPr>
          <a:xfrm>
            <a:off x="4211960" y="6196867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209" name="Oval 208"/>
          <p:cNvSpPr/>
          <p:nvPr/>
        </p:nvSpPr>
        <p:spPr>
          <a:xfrm>
            <a:off x="3995936" y="263691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0" name="Oval 209"/>
          <p:cNvSpPr/>
          <p:nvPr/>
        </p:nvSpPr>
        <p:spPr>
          <a:xfrm>
            <a:off x="4211960" y="263691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1" name="Oval 210"/>
          <p:cNvSpPr/>
          <p:nvPr/>
        </p:nvSpPr>
        <p:spPr>
          <a:xfrm>
            <a:off x="4211960" y="2889131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2" name="Oval 211"/>
          <p:cNvSpPr/>
          <p:nvPr/>
        </p:nvSpPr>
        <p:spPr>
          <a:xfrm>
            <a:off x="4211960" y="3137158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3" name="Oval 212"/>
          <p:cNvSpPr/>
          <p:nvPr/>
        </p:nvSpPr>
        <p:spPr>
          <a:xfrm>
            <a:off x="4211960" y="2401838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4" name="Oval 213"/>
          <p:cNvSpPr/>
          <p:nvPr/>
        </p:nvSpPr>
        <p:spPr>
          <a:xfrm>
            <a:off x="3995936" y="213285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5" name="Oval 214"/>
          <p:cNvSpPr/>
          <p:nvPr/>
        </p:nvSpPr>
        <p:spPr>
          <a:xfrm>
            <a:off x="3995936" y="1865779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6" name="Oval 215"/>
          <p:cNvSpPr/>
          <p:nvPr/>
        </p:nvSpPr>
        <p:spPr>
          <a:xfrm>
            <a:off x="3995936" y="1613560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7" name="Oval 216"/>
          <p:cNvSpPr/>
          <p:nvPr/>
        </p:nvSpPr>
        <p:spPr>
          <a:xfrm>
            <a:off x="4211960" y="3645024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8" name="Oval 217"/>
          <p:cNvSpPr/>
          <p:nvPr/>
        </p:nvSpPr>
        <p:spPr>
          <a:xfrm>
            <a:off x="4211960" y="443711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9" name="Oval 218"/>
          <p:cNvSpPr/>
          <p:nvPr/>
        </p:nvSpPr>
        <p:spPr>
          <a:xfrm>
            <a:off x="3995936" y="443711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0" name="Oval 219"/>
          <p:cNvSpPr/>
          <p:nvPr/>
        </p:nvSpPr>
        <p:spPr>
          <a:xfrm>
            <a:off x="3995936" y="5949280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1" name="Oval 220"/>
          <p:cNvSpPr/>
          <p:nvPr/>
        </p:nvSpPr>
        <p:spPr>
          <a:xfrm>
            <a:off x="4211960" y="5949280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3" name="Oval 222"/>
          <p:cNvSpPr/>
          <p:nvPr/>
        </p:nvSpPr>
        <p:spPr>
          <a:xfrm>
            <a:off x="683568" y="3084200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4" name="Oval 223"/>
          <p:cNvSpPr/>
          <p:nvPr/>
        </p:nvSpPr>
        <p:spPr>
          <a:xfrm>
            <a:off x="436048" y="3097408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6" name="Oval 225"/>
          <p:cNvSpPr/>
          <p:nvPr/>
        </p:nvSpPr>
        <p:spPr>
          <a:xfrm>
            <a:off x="420936" y="211253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7" name="Oval 226"/>
          <p:cNvSpPr/>
          <p:nvPr/>
        </p:nvSpPr>
        <p:spPr>
          <a:xfrm>
            <a:off x="683568" y="1860064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8" name="Oval 227"/>
          <p:cNvSpPr/>
          <p:nvPr/>
        </p:nvSpPr>
        <p:spPr>
          <a:xfrm>
            <a:off x="449256" y="285293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9" name="Oval 228"/>
          <p:cNvSpPr/>
          <p:nvPr/>
        </p:nvSpPr>
        <p:spPr>
          <a:xfrm>
            <a:off x="691952" y="285293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8" name="Oval 87"/>
          <p:cNvSpPr/>
          <p:nvPr/>
        </p:nvSpPr>
        <p:spPr>
          <a:xfrm>
            <a:off x="685473" y="2113806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89" name="Oval 88"/>
          <p:cNvSpPr/>
          <p:nvPr/>
        </p:nvSpPr>
        <p:spPr>
          <a:xfrm>
            <a:off x="683568" y="3409568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96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2" t="14132" r="6557" b="10621"/>
          <a:stretch/>
        </p:blipFill>
        <p:spPr bwMode="auto">
          <a:xfrm>
            <a:off x="4060800" y="691200"/>
            <a:ext cx="4188713" cy="51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6200000">
            <a:off x="-1889873" y="1969993"/>
            <a:ext cx="4138770" cy="432047"/>
          </a:xfrm>
        </p:spPr>
        <p:txBody>
          <a:bodyPr>
            <a:normAutofit fontScale="90000"/>
          </a:bodyPr>
          <a:lstStyle/>
          <a:p>
            <a:pPr algn="l"/>
            <a:r>
              <a:rPr lang="en-US" sz="3000" b="1" dirty="0" smtClean="0"/>
              <a:t>Salsa DIP  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860032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555776" y="1412776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 Bottom or Motor driver + Inverter on the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847694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358595" y="4002447"/>
            <a:ext cx="272745" cy="56601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4164366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487067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37588" y="3047793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100392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04248" y="2911003"/>
            <a:ext cx="327663" cy="137445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6476231">
            <a:off x="4159736" y="2262045"/>
            <a:ext cx="288032" cy="177165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2903478" y="2912738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44408" y="4217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1914478">
            <a:off x="7737404" y="1579869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284368" y="14127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387531" y="96919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2640977">
            <a:off x="7746528" y="1005577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/>
          <p:cNvSpPr/>
          <p:nvPr/>
        </p:nvSpPr>
        <p:spPr>
          <a:xfrm rot="3188199">
            <a:off x="7847461" y="500174"/>
            <a:ext cx="316453" cy="55805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btitle 2"/>
          <p:cNvSpPr txBox="1">
            <a:spLocks/>
          </p:cNvSpPr>
          <p:nvPr/>
        </p:nvSpPr>
        <p:spPr>
          <a:xfrm>
            <a:off x="8120372" y="334077"/>
            <a:ext cx="1080120" cy="399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Micro USB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Down Arrow 51"/>
          <p:cNvSpPr/>
          <p:nvPr/>
        </p:nvSpPr>
        <p:spPr>
          <a:xfrm rot="14423438">
            <a:off x="4358595" y="3837608"/>
            <a:ext cx="272745" cy="219517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btitle 2"/>
          <p:cNvSpPr txBox="1">
            <a:spLocks/>
          </p:cNvSpPr>
          <p:nvPr/>
        </p:nvSpPr>
        <p:spPr>
          <a:xfrm>
            <a:off x="2555776" y="549932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Ws2812 or LED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598941"/>
              </p:ext>
            </p:extLst>
          </p:nvPr>
        </p:nvGraphicFramePr>
        <p:xfrm>
          <a:off x="395536" y="91678"/>
          <a:ext cx="2088234" cy="667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</a:tblGrid>
              <a:tr h="889050">
                <a:tc>
                  <a:txBody>
                    <a:bodyPr/>
                    <a:lstStyle/>
                    <a:p>
                      <a:r>
                        <a:rPr lang="en-US" sz="9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90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DIP</a:t>
                      </a:r>
                      <a:r>
                        <a:rPr lang="en-US" sz="900" baseline="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Arduino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Digital IN/OUT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Analog 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PWM 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WS2812 support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C.H.I.P. pin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Motor Pins</a:t>
                      </a:r>
                      <a:endParaRPr lang="en-US" sz="900" dirty="0"/>
                    </a:p>
                  </a:txBody>
                  <a:tcPr vert="vert270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PB5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DL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PB4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P13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DR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ER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EL</a:t>
                      </a:r>
                      <a:endParaRPr lang="en-US" sz="900" dirty="0"/>
                    </a:p>
                  </a:txBody>
                  <a:tcPr vert="vert27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116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s://standard-discourseorg.netdna-ssl.com/uploads/nextthing/optimized/2X/e/e9f500d67d97218e1e3a07af4d4198bc84480234_1_56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3" y="1435034"/>
            <a:ext cx="3882319" cy="34663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standard-discourseorg.netdna-ssl.com/uploads/nextthing/optimized/2X/3/39d6bfc891ea42c2e7173b7f3a32909af0c8ebf3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32"/>
          <a:stretch/>
        </p:blipFill>
        <p:spPr bwMode="auto">
          <a:xfrm>
            <a:off x="4788023" y="2564904"/>
            <a:ext cx="3862371" cy="369570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32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39" y="752371"/>
            <a:ext cx="3968510" cy="482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 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VHin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0163" y="4862901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Motor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Driver IC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L293DD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6552634">
            <a:off x="7427769" y="3917408"/>
            <a:ext cx="288032" cy="15252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580112" y="6237312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P5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167162" y="3222003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3876335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Status LED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829201" y="3031246"/>
            <a:ext cx="543852" cy="84826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8339324" y="1436560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Inverter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3716451">
            <a:off x="7567819" y="1443330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1104846" y="302668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Down Arrow 52"/>
          <p:cNvSpPr/>
          <p:nvPr/>
        </p:nvSpPr>
        <p:spPr>
          <a:xfrm rot="21351608">
            <a:off x="5285627" y="744704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/>
          <p:cNvSpPr/>
          <p:nvPr/>
        </p:nvSpPr>
        <p:spPr>
          <a:xfrm rot="79569">
            <a:off x="5803866" y="37632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/>
          <p:cNvSpPr/>
          <p:nvPr/>
        </p:nvSpPr>
        <p:spPr>
          <a:xfrm rot="21351608">
            <a:off x="6284168" y="753568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own Arrow 55"/>
          <p:cNvSpPr/>
          <p:nvPr/>
        </p:nvSpPr>
        <p:spPr>
          <a:xfrm rot="21351608">
            <a:off x="6698555" y="27389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btitle 2"/>
          <p:cNvSpPr txBox="1">
            <a:spLocks/>
          </p:cNvSpPr>
          <p:nvPr/>
        </p:nvSpPr>
        <p:spPr>
          <a:xfrm>
            <a:off x="5188024" y="35780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5724128" y="4462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Subtitle 2"/>
          <p:cNvSpPr txBox="1">
            <a:spLocks/>
          </p:cNvSpPr>
          <p:nvPr/>
        </p:nvSpPr>
        <p:spPr>
          <a:xfrm>
            <a:off x="6180112" y="40466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Subtitle 2"/>
          <p:cNvSpPr txBox="1">
            <a:spLocks/>
          </p:cNvSpPr>
          <p:nvPr/>
        </p:nvSpPr>
        <p:spPr>
          <a:xfrm>
            <a:off x="6588224" y="-7424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P3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Down Arrow 62"/>
          <p:cNvSpPr/>
          <p:nvPr/>
        </p:nvSpPr>
        <p:spPr>
          <a:xfrm rot="15038378">
            <a:off x="4190443" y="1817854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btitle 2"/>
          <p:cNvSpPr txBox="1">
            <a:spLocks/>
          </p:cNvSpPr>
          <p:nvPr/>
        </p:nvSpPr>
        <p:spPr>
          <a:xfrm>
            <a:off x="3059832" y="1916832"/>
            <a:ext cx="1944216" cy="1444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 for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Sparkfun: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MMA8452Q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Connected to 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 bus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852482" y="1627097"/>
            <a:ext cx="335542" cy="139959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182382"/>
              </p:ext>
            </p:extLst>
          </p:nvPr>
        </p:nvGraphicFramePr>
        <p:xfrm>
          <a:off x="276199" y="1042759"/>
          <a:ext cx="2711625" cy="57175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7409"/>
                <a:gridCol w="1944216"/>
              </a:tblGrid>
              <a:tr h="416307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Vin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Logic voltage,</a:t>
                      </a:r>
                      <a:r>
                        <a:rPr lang="en-US" sz="1200" baseline="0" dirty="0" smtClean="0"/>
                        <a:t> 5V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P0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direction</a:t>
                      </a:r>
                      <a:endParaRPr lang="en-US" sz="1200" b="1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P1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enable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P2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direction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P3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enable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GND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Ground</a:t>
                      </a:r>
                      <a:r>
                        <a:rPr lang="en-US" sz="1200" baseline="0" dirty="0" smtClean="0"/>
                        <a:t> for logic voltage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VHin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“High” voltage for Motor</a:t>
                      </a:r>
                      <a:r>
                        <a:rPr lang="en-US" sz="1200" baseline="0" dirty="0" smtClean="0"/>
                        <a:t> </a:t>
                      </a:r>
                      <a:br>
                        <a:rPr lang="en-US" sz="1200" baseline="0" dirty="0" smtClean="0"/>
                      </a:br>
                      <a:r>
                        <a:rPr lang="en-US" sz="1200" baseline="0" dirty="0" smtClean="0"/>
                        <a:t>(5-36 Volt), can be connected to Vin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P4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output</a:t>
                      </a:r>
                      <a:endParaRPr lang="en-US" sz="1200" b="1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P5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2 output</a:t>
                      </a:r>
                      <a:br>
                        <a:rPr lang="en-US" sz="1200" b="1" dirty="0" smtClean="0"/>
                      </a:br>
                      <a:r>
                        <a:rPr lang="en-US" sz="1200" dirty="0" smtClean="0"/>
                        <a:t>(inverse</a:t>
                      </a:r>
                      <a:r>
                        <a:rPr lang="en-US" sz="1200" baseline="0" dirty="0" smtClean="0"/>
                        <a:t> of channel 1)</a:t>
                      </a:r>
                      <a:endParaRPr lang="en-US" sz="1200" dirty="0" smtClean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P6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output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P7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4 output</a:t>
                      </a:r>
                      <a:r>
                        <a:rPr lang="en-US" sz="1200" dirty="0" smtClean="0"/>
                        <a:t/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(inverse</a:t>
                      </a:r>
                      <a:r>
                        <a:rPr lang="en-US" sz="1200" baseline="0" dirty="0" smtClean="0"/>
                        <a:t> of channel 3)</a:t>
                      </a:r>
                      <a:endParaRPr lang="en-US" sz="1200" dirty="0" smtClean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GND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Ground for “high” voltage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" name="Subtitle 2"/>
          <p:cNvSpPr txBox="1">
            <a:spLocks/>
          </p:cNvSpPr>
          <p:nvPr/>
        </p:nvSpPr>
        <p:spPr>
          <a:xfrm>
            <a:off x="8270163" y="3187718"/>
            <a:ext cx="815214" cy="12155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GPIO P0, P1, P2, P3 can be used instead of screw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Down Arrow 66"/>
          <p:cNvSpPr/>
          <p:nvPr/>
        </p:nvSpPr>
        <p:spPr>
          <a:xfrm rot="7891378">
            <a:off x="8079866" y="3010305"/>
            <a:ext cx="316453" cy="27999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89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39" y="752371"/>
            <a:ext cx="3968510" cy="482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VHin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0163" y="4862901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Motor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Driver IC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L293DD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6552634">
            <a:off x="7427769" y="3917408"/>
            <a:ext cx="288032" cy="15252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580112" y="6237312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P5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167162" y="3222003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2987824" y="3876335"/>
            <a:ext cx="1228092" cy="106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Status LED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(resistors on bot,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LED and resistor aren’t populated)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829201" y="3031246"/>
            <a:ext cx="543852" cy="84826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8339324" y="1436560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SJ1-4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3716451">
            <a:off x="7663747" y="1500903"/>
            <a:ext cx="316453" cy="10038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1104846" y="302668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Down Arrow 52"/>
          <p:cNvSpPr/>
          <p:nvPr/>
        </p:nvSpPr>
        <p:spPr>
          <a:xfrm rot="21351608">
            <a:off x="5285627" y="744704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/>
          <p:cNvSpPr/>
          <p:nvPr/>
        </p:nvSpPr>
        <p:spPr>
          <a:xfrm rot="79569">
            <a:off x="5803866" y="37632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/>
          <p:cNvSpPr/>
          <p:nvPr/>
        </p:nvSpPr>
        <p:spPr>
          <a:xfrm rot="21351608">
            <a:off x="6284168" y="753568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own Arrow 55"/>
          <p:cNvSpPr/>
          <p:nvPr/>
        </p:nvSpPr>
        <p:spPr>
          <a:xfrm rot="21351608">
            <a:off x="6698555" y="27389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btitle 2"/>
          <p:cNvSpPr txBox="1">
            <a:spLocks/>
          </p:cNvSpPr>
          <p:nvPr/>
        </p:nvSpPr>
        <p:spPr>
          <a:xfrm>
            <a:off x="5188024" y="35780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5724128" y="4462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Subtitle 2"/>
          <p:cNvSpPr txBox="1">
            <a:spLocks/>
          </p:cNvSpPr>
          <p:nvPr/>
        </p:nvSpPr>
        <p:spPr>
          <a:xfrm>
            <a:off x="6180112" y="40466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Subtitle 2"/>
          <p:cNvSpPr txBox="1">
            <a:spLocks/>
          </p:cNvSpPr>
          <p:nvPr/>
        </p:nvSpPr>
        <p:spPr>
          <a:xfrm>
            <a:off x="6588224" y="-7424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P3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Down Arrow 62"/>
          <p:cNvSpPr/>
          <p:nvPr/>
        </p:nvSpPr>
        <p:spPr>
          <a:xfrm rot="15038378">
            <a:off x="4190443" y="1817854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btitle 2"/>
          <p:cNvSpPr txBox="1">
            <a:spLocks/>
          </p:cNvSpPr>
          <p:nvPr/>
        </p:nvSpPr>
        <p:spPr>
          <a:xfrm>
            <a:off x="3059832" y="1916832"/>
            <a:ext cx="1944216" cy="1444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 for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Sparkfun: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MMA8452Q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Connected to 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 bus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852482" y="1627097"/>
            <a:ext cx="335542" cy="139959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342381"/>
              </p:ext>
            </p:extLst>
          </p:nvPr>
        </p:nvGraphicFramePr>
        <p:xfrm>
          <a:off x="276199" y="1042759"/>
          <a:ext cx="2711625" cy="4165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409"/>
                <a:gridCol w="1944216"/>
              </a:tblGrid>
              <a:tr h="416307">
                <a:tc>
                  <a:txBody>
                    <a:bodyPr/>
                    <a:lstStyle/>
                    <a:p>
                      <a:r>
                        <a:rPr lang="en-US" dirty="0" smtClean="0"/>
                        <a:t>SJ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1-4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Use CHIP GPIO as input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 smtClean="0"/>
                        <a:t>Close</a:t>
                      </a:r>
                      <a:r>
                        <a:rPr lang="en-US" sz="1200" dirty="0" smtClean="0"/>
                        <a:t> them, if you use the CHIP GPIO</a:t>
                      </a:r>
                      <a:r>
                        <a:rPr lang="en-US" sz="1200" baseline="0" dirty="0" smtClean="0"/>
                        <a:t> to generate the control signals.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 smtClean="0"/>
                        <a:t>Leave them </a:t>
                      </a:r>
                      <a:r>
                        <a:rPr lang="en-US" sz="1200" b="1" baseline="0" dirty="0" smtClean="0"/>
                        <a:t>open</a:t>
                      </a:r>
                      <a:r>
                        <a:rPr lang="en-US" sz="1200" baseline="0" dirty="0" smtClean="0"/>
                        <a:t> if you want to use the screw header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Vin to Charge in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 smtClean="0"/>
                        <a:t>Close</a:t>
                      </a:r>
                      <a:r>
                        <a:rPr lang="en-US" sz="1200" dirty="0" smtClean="0"/>
                        <a:t> it</a:t>
                      </a:r>
                      <a:r>
                        <a:rPr lang="en-US" sz="1200" baseline="0" dirty="0" smtClean="0"/>
                        <a:t> if you Vin is 5V from a power supply or external battery to power this CHIP over this pin as well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 smtClean="0"/>
                        <a:t>Leave it </a:t>
                      </a:r>
                      <a:r>
                        <a:rPr lang="en-US" sz="1200" b="1" baseline="0" dirty="0" smtClean="0"/>
                        <a:t>open</a:t>
                      </a:r>
                      <a:r>
                        <a:rPr lang="en-US" sz="1200" baseline="0" dirty="0" smtClean="0"/>
                        <a:t>, if you feed the CHIP 5V to the Vin</a:t>
                      </a:r>
                      <a:endParaRPr lang="en-US" sz="1200" dirty="0" smtClean="0"/>
                    </a:p>
                    <a:p>
                      <a:endParaRPr lang="en-US" sz="12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" name="Subtitle 2"/>
          <p:cNvSpPr txBox="1">
            <a:spLocks/>
          </p:cNvSpPr>
          <p:nvPr/>
        </p:nvSpPr>
        <p:spPr>
          <a:xfrm>
            <a:off x="8270163" y="3187718"/>
            <a:ext cx="815214" cy="12155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GPIO P0, P1, P2, P3 can be used instead of screw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Down Arrow 66"/>
          <p:cNvSpPr/>
          <p:nvPr/>
        </p:nvSpPr>
        <p:spPr>
          <a:xfrm rot="7891378">
            <a:off x="8079866" y="3010305"/>
            <a:ext cx="316453" cy="27999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3243808" y="646573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SJ5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Down Arrow 44"/>
          <p:cNvSpPr/>
          <p:nvPr/>
        </p:nvSpPr>
        <p:spPr>
          <a:xfrm rot="16883061">
            <a:off x="3941052" y="599531"/>
            <a:ext cx="316453" cy="604097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Jumper Config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84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photos</a:t>
            </a:r>
            <a:endParaRPr lang="en-US" dirty="0"/>
          </a:p>
        </p:txBody>
      </p:sp>
      <p:pic>
        <p:nvPicPr>
          <p:cNvPr id="2050" name="Picture 2" descr="https://standard-discourseorg.netdna-ssl.com/uploads/nextthing/optimized/2X/d/dfa6ec94bc6711588a07cd76b6495689b4701bd1_1_690x3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766290"/>
            <a:ext cx="5204098" cy="29263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tandard-discourseorg.netdna-ssl.com/uploads/nextthing/optimized/2X/5/536624306045129f3e3883a87854957887373f43_1_281x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07" y="1939961"/>
            <a:ext cx="2676525" cy="47625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1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9512" y="-2738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 dirty="0" smtClean="0"/>
              <a:t>JKW boards – Confusion avoidance chart </a:t>
            </a:r>
            <a:r>
              <a:rPr lang="en-US" sz="2700" dirty="0" smtClean="0">
                <a:sym typeface="Wingdings" panose="05000000000000000000" pitchFamily="2" charset="2"/>
              </a:rPr>
              <a:t>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LEDv1.1 / Motor v1.1 / preSalsa / Salsa / Salsa II / Queso DIP</a:t>
            </a:r>
            <a:endParaRPr lang="en-US" sz="33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32" name="Picture 8" descr="https://standard-discourseorg.netdna-ssl.com/uploads/nextthing/optimized/2X/3/3c5c4b64f926e453e8bb74f2b91aca38aba77fd6_1_690x38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/>
          <a:stretch/>
        </p:blipFill>
        <p:spPr bwMode="auto">
          <a:xfrm>
            <a:off x="6254251" y="5147954"/>
            <a:ext cx="2772394" cy="166542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429982"/>
              </p:ext>
            </p:extLst>
          </p:nvPr>
        </p:nvGraphicFramePr>
        <p:xfrm>
          <a:off x="273904" y="764704"/>
          <a:ext cx="5904656" cy="4790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8391"/>
                <a:gridCol w="360040"/>
                <a:gridCol w="360040"/>
                <a:gridCol w="360040"/>
                <a:gridCol w="432048"/>
                <a:gridCol w="504056"/>
                <a:gridCol w="360041"/>
              </a:tblGrid>
              <a:tr h="93610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Function</a:t>
                      </a:r>
                    </a:p>
                    <a:p>
                      <a:r>
                        <a:rPr lang="en-US" sz="1200" dirty="0" smtClean="0"/>
                        <a:t>X = possible</a:t>
                      </a:r>
                    </a:p>
                    <a:p>
                      <a:r>
                        <a:rPr lang="en-US" sz="1200" baseline="0" dirty="0" smtClean="0"/>
                        <a:t>- = not possible</a:t>
                      </a:r>
                    </a:p>
                    <a:p>
                      <a:r>
                        <a:rPr lang="en-US" sz="1200" dirty="0" smtClean="0"/>
                        <a:t>*</a:t>
                      </a:r>
                      <a:r>
                        <a:rPr lang="en-US" sz="1200" baseline="0" dirty="0" smtClean="0"/>
                        <a:t> = ‘Or’ .. E.g. Motor OR Mosfet / Optional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Motor</a:t>
                      </a:r>
                      <a:r>
                        <a:rPr lang="en-US" sz="1200" baseline="0" dirty="0" smtClean="0"/>
                        <a:t> v1.1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LEDv1.1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PreSalsa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Salsa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Salsa II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Queso</a:t>
                      </a:r>
                      <a:endParaRPr lang="en-US" sz="1200" dirty="0"/>
                    </a:p>
                  </a:txBody>
                  <a:tcPr vert="vert270"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Screw terminals that</a:t>
                      </a:r>
                      <a:r>
                        <a:rPr lang="en-US" sz="900" baseline="0" dirty="0" smtClean="0"/>
                        <a:t> connects an external power supply to CHIP CHR-IN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  <a:tr h="146288">
                <a:tc>
                  <a:txBody>
                    <a:bodyPr/>
                    <a:lstStyle/>
                    <a:p>
                      <a:r>
                        <a:rPr lang="en-US" sz="900" baseline="0" dirty="0" smtClean="0"/>
                        <a:t>Controller connected via I2C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Pins for driving ws2812 LEDs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Pins for a</a:t>
                      </a:r>
                      <a:r>
                        <a:rPr lang="en-US" sz="900" baseline="0" dirty="0" smtClean="0"/>
                        <a:t>nalog reading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“Real-time” GPIOs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6856">
                <a:tc>
                  <a:txBody>
                    <a:bodyPr/>
                    <a:lstStyle/>
                    <a:p>
                      <a:r>
                        <a:rPr lang="en-US" sz="900" baseline="0" dirty="0" smtClean="0"/>
                        <a:t>Mosfets to dim a lot of LEDs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4*/2X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57584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</a:t>
                      </a:r>
                      <a:r>
                        <a:rPr lang="en-US" sz="900" baseline="0" dirty="0" smtClean="0"/>
                        <a:t>otor driver Channels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2*/1X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Input for</a:t>
                      </a:r>
                      <a:r>
                        <a:rPr lang="en-US" sz="900" baseline="0" dirty="0" smtClean="0"/>
                        <a:t> “High voltage” (~7V for the Motor)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Internal connection to CHIP power button pin, e.g.</a:t>
                      </a:r>
                      <a:r>
                        <a:rPr lang="en-US" sz="900" baseline="0" dirty="0" smtClean="0"/>
                        <a:t> to start the CHIP from power off, or to shut the CHIP down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56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“Seamless</a:t>
                      </a:r>
                      <a:r>
                        <a:rPr lang="en-US" sz="900" baseline="0" dirty="0" smtClean="0"/>
                        <a:t> power” (run on CHIP battery, with CHIP powered down)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56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Option</a:t>
                      </a:r>
                      <a:r>
                        <a:rPr lang="en-US" sz="900" baseline="0" dirty="0" smtClean="0"/>
                        <a:t> for onboard power supply (DC in 7-28V)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CHIP</a:t>
                      </a:r>
                      <a:r>
                        <a:rPr lang="en-US" sz="900" baseline="0" dirty="0" smtClean="0"/>
                        <a:t> pins used by board (besides I2C bus which is not exclusively used)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*4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*1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*5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*6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*6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 Ws2812 LED option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</a:t>
                      </a:r>
                      <a:r>
                        <a:rPr lang="en-US" sz="900" baseline="0" dirty="0" smtClean="0"/>
                        <a:t> general purpose button (e.g. shutdown for CHIP?)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*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</a:t>
                      </a:r>
                      <a:r>
                        <a:rPr lang="en-US" sz="900" baseline="0" dirty="0" smtClean="0"/>
                        <a:t> general purpose LED 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*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4x</a:t>
                      </a:r>
                      <a:r>
                        <a:rPr lang="en-US" sz="900" baseline="0" dirty="0" smtClean="0"/>
                        <a:t> USB Hub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8" t="30064" r="34493" b="16930"/>
          <a:stretch/>
        </p:blipFill>
        <p:spPr bwMode="auto">
          <a:xfrm>
            <a:off x="7640448" y="390744"/>
            <a:ext cx="1386197" cy="138207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s://standard-discourseorg.netdna-ssl.com/uploads/nextthing/original/2X/8/8fcec803e10555ad0baf80cece7bb22c51d6107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1" t="8761" r="23050" b="12808"/>
          <a:stretch/>
        </p:blipFill>
        <p:spPr bwMode="auto">
          <a:xfrm>
            <a:off x="7036848" y="1901006"/>
            <a:ext cx="1989797" cy="172330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ndard-discourseorg.netdna-ssl.com/uploads/nextthing/optimized/2X/4/493dac1c17330f73590bbbd2fb77238cc884f48e_1_690x38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5" t="18669" r="24985" b="7942"/>
          <a:stretch/>
        </p:blipFill>
        <p:spPr bwMode="auto">
          <a:xfrm>
            <a:off x="6824236" y="3701796"/>
            <a:ext cx="2202409" cy="13833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7544" y="5877272"/>
            <a:ext cx="4896544" cy="6924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preSalsa, Salsa and Salsa II can all be assembled as Dual-channel (4 outputs) Motor driver OR 4-channel Mosfet - PWM Driver</a:t>
            </a:r>
          </a:p>
          <a:p>
            <a:r>
              <a:rPr lang="en-US" sz="1100" i="1" dirty="0" smtClean="0"/>
              <a:t>(Salsa II can be configured as 1 channel motor AND 2 channel Mosfet – PWM)</a:t>
            </a:r>
            <a:endParaRPr lang="en-US" sz="1100" i="1" dirty="0"/>
          </a:p>
        </p:txBody>
      </p:sp>
      <p:sp>
        <p:nvSpPr>
          <p:cNvPr id="5" name="Rectangle 4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2" t="22778" r="34995" b="14924"/>
          <a:stretch/>
        </p:blipFill>
        <p:spPr bwMode="auto">
          <a:xfrm>
            <a:off x="6319243" y="332656"/>
            <a:ext cx="1205085" cy="14642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644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Salsa II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40" y="3150260"/>
            <a:ext cx="4464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ORDERED 2016/03/03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Configuration PWM dimmer</a:t>
            </a:r>
          </a:p>
          <a:p>
            <a:r>
              <a:rPr lang="en-US" dirty="0"/>
              <a:t>Configuration Motor driver</a:t>
            </a:r>
          </a:p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3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796" y="656609"/>
            <a:ext cx="4218760" cy="51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73918" y="588875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76256" y="5913905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705967" y="562680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88896" y="5624593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788024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196752"/>
            <a:ext cx="1438527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 Inverter on Bottom and Motor driver + power supply on the 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301045" y="569799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5002382" y="605471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76052" y="5708734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300192" y="574473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804248" y="569648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266077" y="6406480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124128" y="6057921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628184" y="645333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716016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160573" y="3804425"/>
            <a:ext cx="272745" cy="962056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2843808" y="3948343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487067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2987824" y="3335959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01038" y="3003557"/>
            <a:ext cx="316453" cy="129568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244408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68673" y="3293811"/>
            <a:ext cx="327663" cy="1647357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6476231">
            <a:off x="3913863" y="2488915"/>
            <a:ext cx="288032" cy="127831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2903478" y="2912738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84368" y="414908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2494280">
            <a:off x="7754083" y="1559009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428384" y="143792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387531" y="96919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3311079">
            <a:off x="7360903" y="767302"/>
            <a:ext cx="272745" cy="210291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/>
          <p:cNvSpPr/>
          <p:nvPr/>
        </p:nvSpPr>
        <p:spPr>
          <a:xfrm rot="14423438">
            <a:off x="4429301" y="4010158"/>
            <a:ext cx="272745" cy="219517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btitle 2"/>
          <p:cNvSpPr txBox="1">
            <a:spLocks/>
          </p:cNvSpPr>
          <p:nvPr/>
        </p:nvSpPr>
        <p:spPr>
          <a:xfrm>
            <a:off x="2627784" y="5445224"/>
            <a:ext cx="1944216" cy="576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GLED or </a:t>
            </a:r>
          </a:p>
          <a:p>
            <a:pPr algn="l"/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Ws2812 or button</a:t>
            </a:r>
            <a:endParaRPr lang="en-US" sz="1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200089"/>
              </p:ext>
            </p:extLst>
          </p:nvPr>
        </p:nvGraphicFramePr>
        <p:xfrm>
          <a:off x="395536" y="91678"/>
          <a:ext cx="2088234" cy="667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</a:tblGrid>
              <a:tr h="889050">
                <a:tc>
                  <a:txBody>
                    <a:bodyPr/>
                    <a:lstStyle/>
                    <a:p>
                      <a:r>
                        <a:rPr lang="en-US" sz="9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90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DIP</a:t>
                      </a:r>
                      <a:r>
                        <a:rPr lang="en-US" sz="900" baseline="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Arduino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Digital IN/OUT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Analog 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PWM 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WS2812 support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C.H.I.P. pin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Motor Pins</a:t>
                      </a:r>
                      <a:endParaRPr lang="en-US" sz="900" dirty="0"/>
                    </a:p>
                  </a:txBody>
                  <a:tcPr vert="vert270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PB5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DL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PB4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P13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DR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ER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 smtClean="0"/>
                        <a:t>bridge to </a:t>
                      </a:r>
                      <a:r>
                        <a:rPr lang="en-US" sz="500" dirty="0" err="1" smtClean="0"/>
                        <a:t>pwr</a:t>
                      </a:r>
                      <a:r>
                        <a:rPr lang="en-US" sz="500" dirty="0" smtClean="0"/>
                        <a:t> on</a:t>
                      </a:r>
                      <a:endParaRPr lang="en-US" sz="5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 </a:t>
                      </a:r>
                      <a:r>
                        <a:rPr lang="en-US" sz="600" dirty="0" smtClean="0"/>
                        <a:t>+</a:t>
                      </a:r>
                      <a:r>
                        <a:rPr lang="en-US" sz="600" baseline="0" dirty="0" smtClean="0"/>
                        <a:t> </a:t>
                      </a:r>
                      <a:r>
                        <a:rPr lang="en-US" sz="600" dirty="0" smtClean="0"/>
                        <a:t> On</a:t>
                      </a:r>
                      <a:r>
                        <a:rPr lang="en-US" sz="600" baseline="0" dirty="0" smtClean="0"/>
                        <a:t> board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EL</a:t>
                      </a:r>
                      <a:endParaRPr lang="en-US" sz="9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54" name="Title 1"/>
          <p:cNvSpPr txBox="1">
            <a:spLocks/>
          </p:cNvSpPr>
          <p:nvPr/>
        </p:nvSpPr>
        <p:spPr>
          <a:xfrm rot="16200000">
            <a:off x="-1817865" y="1969993"/>
            <a:ext cx="413877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/>
              <a:t>Salsa II DIP  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37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Queso DIP v4.3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116632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2016/03/01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EXPECTED 2</a:t>
            </a:r>
            <a:r>
              <a:rPr lang="en-US" b="1" baseline="30000" dirty="0" smtClean="0">
                <a:solidFill>
                  <a:srgbClr val="FF0000"/>
                </a:solidFill>
              </a:rPr>
              <a:t>nd</a:t>
            </a:r>
            <a:r>
              <a:rPr lang="en-US" b="1" dirty="0" smtClean="0">
                <a:solidFill>
                  <a:srgbClr val="FF0000"/>
                </a:solidFill>
              </a:rPr>
              <a:t> Week of April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tps://cdn-standard.discourse.org/uploads/nextthing/optimized/2X/0/03d736835cd961cdf3af21e73f60de3a70ed6126_1_690x4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434" y="3573016"/>
            <a:ext cx="4122379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-standard.discourse.org/uploads/nextthing/optimized/2X/f/f844d766c04d0be4fc65448147e9abddb7d3a86d_1_690x4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2" y="3573016"/>
            <a:ext cx="412237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91680" y="3203684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Test-board-photos</a:t>
            </a:r>
            <a:endParaRPr lang="en-US" b="1" dirty="0"/>
          </a:p>
        </p:txBody>
      </p:sp>
      <p:pic>
        <p:nvPicPr>
          <p:cNvPr id="3078" name="Picture 6" descr="https://cdn-standard.discourse.org/uploads/nextthing/optimized/2X/3/33a7c44efd6ee547c2b7d4e981a5260cfe2c2659_1_690x45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435" y="692696"/>
            <a:ext cx="4104156" cy="272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40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Queso DIP v4.3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116632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2016/03/01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ttps://cdn-standard.discourse.org/uploads/nextthing/optimized/2X/c/c1d1fb91ed2e3c9d4471955de05197dd3604031d_1_690x4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33203"/>
            <a:ext cx="65722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own Arrow 9"/>
          <p:cNvSpPr/>
          <p:nvPr/>
        </p:nvSpPr>
        <p:spPr>
          <a:xfrm rot="1037652">
            <a:off x="2595257" y="1930748"/>
            <a:ext cx="288032" cy="1278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58675" y="1196752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4x USB-A to the bottom of the board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44008" y="993500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 carry one (recommended) or up to two DCDC regulator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>
          <a:xfrm rot="1037652">
            <a:off x="4207694" y="2083147"/>
            <a:ext cx="288032" cy="1278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427984" y="2060848"/>
            <a:ext cx="288032" cy="1278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3182862">
            <a:off x="6825533" y="3799489"/>
            <a:ext cx="288032" cy="1278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308304" y="2739000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Power IN via </a:t>
            </a:r>
          </a:p>
          <a:p>
            <a:r>
              <a:rPr lang="en-US" dirty="0" smtClean="0"/>
              <a:t>Screw-Terminals</a:t>
            </a:r>
          </a:p>
          <a:p>
            <a:r>
              <a:rPr lang="en-US" dirty="0" smtClean="0"/>
              <a:t>7-28V DC in, 5V</a:t>
            </a:r>
          </a:p>
          <a:p>
            <a:r>
              <a:rPr lang="en-US" dirty="0" smtClean="0"/>
              <a:t>3A out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340125" y="5528010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Port activity LEDs</a:t>
            </a:r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 rot="6766639">
            <a:off x="5956062" y="3936654"/>
            <a:ext cx="288032" cy="2568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2141273">
            <a:off x="6516216" y="1258781"/>
            <a:ext cx="288032" cy="2568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452320" y="1006441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Micro USB </a:t>
            </a:r>
          </a:p>
          <a:p>
            <a:r>
              <a:rPr lang="en-US" dirty="0" smtClean="0"/>
              <a:t>Input jack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28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ONION DIP v1.0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188640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2016/03/16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NOT YET RECEIVED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cdn-standard.discourse.org/uploads/nextthing/original/2X/3/385674426a90fcf2f89045989a1959c3aa8ae27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68760"/>
            <a:ext cx="6178178" cy="532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51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0" t="13621" r="29669" b="6360"/>
          <a:stretch/>
        </p:blipFill>
        <p:spPr bwMode="auto">
          <a:xfrm>
            <a:off x="2843808" y="836712"/>
            <a:ext cx="4245429" cy="5243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45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2745</Words>
  <Application>Microsoft Office PowerPoint</Application>
  <PresentationFormat>On-screen Show (4:3)</PresentationFormat>
  <Paragraphs>1601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Old boards</vt:lpstr>
      <vt:lpstr>PowerPoint Presentation</vt:lpstr>
      <vt:lpstr>LED DIP v1.1 PinOut</vt:lpstr>
      <vt:lpstr>PowerPoint Presentation</vt:lpstr>
      <vt:lpstr>preSalsa DIP PinOut</vt:lpstr>
      <vt:lpstr>PreSalsa Jumper Config</vt:lpstr>
      <vt:lpstr>PowerPoint Presentation</vt:lpstr>
      <vt:lpstr>Salsa DIP   PinOut</vt:lpstr>
      <vt:lpstr>PowerPoint Presentation</vt:lpstr>
      <vt:lpstr>Motor DIP v1.1 Pin Out</vt:lpstr>
      <vt:lpstr>PowerPoint Presentation</vt:lpstr>
      <vt:lpstr>More photos</vt:lpstr>
    </vt:vector>
  </TitlesOfParts>
  <Company>Baker Hughes Incorporated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Configuration 1 PWM LED Driver</dc:title>
  <dc:creator>Baker Hughes Incorporated</dc:creator>
  <cp:lastModifiedBy>Baker Hughes Incorporated</cp:lastModifiedBy>
  <cp:revision>117</cp:revision>
  <dcterms:created xsi:type="dcterms:W3CDTF">2016-01-28T13:09:28Z</dcterms:created>
  <dcterms:modified xsi:type="dcterms:W3CDTF">2016-11-16T14:39:52Z</dcterms:modified>
</cp:coreProperties>
</file>